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80" r:id="rId2"/>
    <p:sldId id="302" r:id="rId3"/>
    <p:sldId id="301" r:id="rId4"/>
    <p:sldId id="303" r:id="rId5"/>
    <p:sldId id="300" r:id="rId6"/>
    <p:sldId id="304" r:id="rId7"/>
    <p:sldId id="306" r:id="rId8"/>
    <p:sldId id="289" r:id="rId9"/>
    <p:sldId id="264" r:id="rId10"/>
    <p:sldId id="286" r:id="rId11"/>
    <p:sldId id="287" r:id="rId12"/>
    <p:sldId id="305" r:id="rId13"/>
    <p:sldId id="307" r:id="rId14"/>
    <p:sldId id="261" r:id="rId15"/>
    <p:sldId id="278" r:id="rId16"/>
    <p:sldId id="263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60" r:id="rId28"/>
    <p:sldId id="298" r:id="rId29"/>
    <p:sldId id="310" r:id="rId30"/>
    <p:sldId id="299" r:id="rId31"/>
    <p:sldId id="281" r:id="rId32"/>
    <p:sldId id="292" r:id="rId33"/>
    <p:sldId id="291" r:id="rId34"/>
    <p:sldId id="293" r:id="rId35"/>
    <p:sldId id="308" r:id="rId36"/>
    <p:sldId id="290" r:id="rId37"/>
    <p:sldId id="294" r:id="rId38"/>
    <p:sldId id="297" r:id="rId39"/>
    <p:sldId id="259" r:id="rId40"/>
    <p:sldId id="309" r:id="rId41"/>
    <p:sldId id="27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98587-E71C-451A-801B-107C985FBF5E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99304-601B-4A3B-ADA4-021254690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0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BD0A5-C24D-477E-8008-58D31F7EC5B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653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BD0A5-C24D-477E-8008-58D31F7EC5B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972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BD0A5-C24D-477E-8008-58D31F7EC5B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0603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BD0A5-C24D-477E-8008-58D31F7EC5B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6000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BD0A5-C24D-477E-8008-58D31F7EC5B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875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743200"/>
          </a:xfrm>
          <a:noFill/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43200"/>
            <a:ext cx="9144000" cy="306324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 i="0" baseline="0">
                <a:solidFill>
                  <a:schemeClr val="bg1"/>
                </a:solidFill>
                <a:latin typeface="Corbe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806440"/>
            <a:ext cx="9144000" cy="1371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72202"/>
            <a:ext cx="2286000" cy="455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3464" y="6008922"/>
            <a:ext cx="2286000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74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3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7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5943600" cy="1143000"/>
          </a:xfrm>
        </p:spPr>
        <p:txBody>
          <a:bodyPr anchor="ctr" anchorCtr="0"/>
          <a:lstStyle>
            <a:lvl1pPr algn="l">
              <a:defRPr b="1">
                <a:latin typeface="Corbel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0"/>
          </a:xfrm>
        </p:spPr>
        <p:txBody>
          <a:bodyPr/>
          <a:lstStyle>
            <a:lvl1pPr>
              <a:defRPr b="1">
                <a:latin typeface="Corbel" pitchFamily="34" charset="0"/>
              </a:defRPr>
            </a:lvl1pPr>
            <a:lvl2pPr>
              <a:defRPr b="1">
                <a:latin typeface="Corbel" pitchFamily="34" charset="0"/>
              </a:defRPr>
            </a:lvl2pPr>
            <a:lvl3pPr>
              <a:defRPr b="1">
                <a:latin typeface="Corbel" pitchFamily="34" charset="0"/>
              </a:defRPr>
            </a:lvl3pPr>
            <a:lvl4pPr>
              <a:defRPr b="1">
                <a:latin typeface="Corbel" pitchFamily="34" charset="0"/>
              </a:defRPr>
            </a:lvl4pPr>
            <a:lvl5pPr>
              <a:defRPr b="1">
                <a:latin typeface="Corbe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74322"/>
            <a:ext cx="2286000" cy="45592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005840"/>
            <a:ext cx="9144000" cy="137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16144"/>
            <a:ext cx="9144000" cy="14020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9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31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6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3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7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5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68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8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7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trec.pdx.edu/professional-developme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trec.pdx.edu/research/project/677" TargetMode="External"/><Relationship Id="rId2" Type="http://schemas.openxmlformats.org/officeDocument/2006/relationships/hyperlink" Target="http://trec.pdx.edu/research/project/51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16/j.jtrangeo.2016.03.009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Framework For Integrating Pedestrians into Travel Demand Models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Kelly J.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Clifton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</a:rPr>
              <a:t>Civil Engineering Department Seminar</a:t>
            </a:r>
          </a:p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</a:rPr>
              <a:t>Monash University</a:t>
            </a:r>
          </a:p>
          <a:p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July 14, 2017</a:t>
            </a:r>
            <a:endParaRPr lang="en-US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95" y="1162992"/>
            <a:ext cx="5725720" cy="51882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758"/>
            <a:ext cx="5943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Incorporating pedestrians</a:t>
            </a:r>
          </a:p>
        </p:txBody>
      </p:sp>
      <p:sp>
        <p:nvSpPr>
          <p:cNvPr id="16" name="Oval 15"/>
          <p:cNvSpPr/>
          <p:nvPr/>
        </p:nvSpPr>
        <p:spPr>
          <a:xfrm>
            <a:off x="5604286" y="2223356"/>
            <a:ext cx="445382" cy="391123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689131" y="1534123"/>
            <a:ext cx="445382" cy="391123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32964" y="1143000"/>
            <a:ext cx="445382" cy="391123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51219" y="1534123"/>
            <a:ext cx="445382" cy="391123"/>
          </a:xfrm>
          <a:prstGeom prst="ellipse">
            <a:avLst/>
          </a:prstGeom>
          <a:noFill/>
          <a:ln w="50800">
            <a:solidFill>
              <a:srgbClr val="FFE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04286" y="5091593"/>
            <a:ext cx="445382" cy="391123"/>
          </a:xfrm>
          <a:prstGeom prst="ellipse">
            <a:avLst/>
          </a:prstGeom>
          <a:noFill/>
          <a:ln w="50800">
            <a:solidFill>
              <a:srgbClr val="FFE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85372" y="3650231"/>
            <a:ext cx="445382" cy="391123"/>
          </a:xfrm>
          <a:prstGeom prst="ellipse">
            <a:avLst/>
          </a:prstGeom>
          <a:noFill/>
          <a:ln w="50800">
            <a:solidFill>
              <a:srgbClr val="FFE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42034" y="2853193"/>
            <a:ext cx="445382" cy="391123"/>
          </a:xfrm>
          <a:prstGeom prst="ellipse">
            <a:avLst/>
          </a:prstGeom>
          <a:noFill/>
          <a:ln w="50800">
            <a:solidFill>
              <a:srgbClr val="FFE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443676" y="2223356"/>
            <a:ext cx="445382" cy="39112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8601" y="3004327"/>
            <a:ext cx="445382" cy="391123"/>
          </a:xfrm>
          <a:prstGeom prst="ellipse">
            <a:avLst/>
          </a:prstGeom>
          <a:noFill/>
          <a:ln w="50800">
            <a:solidFill>
              <a:srgbClr val="FFE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136639" y="4561794"/>
            <a:ext cx="342690" cy="299267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7136639" y="5091593"/>
            <a:ext cx="342690" cy="299267"/>
          </a:xfrm>
          <a:prstGeom prst="ellipse">
            <a:avLst/>
          </a:prstGeom>
          <a:noFill/>
          <a:ln w="50800">
            <a:solidFill>
              <a:srgbClr val="FFE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7136639" y="5621392"/>
            <a:ext cx="342690" cy="29926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559748" y="4565458"/>
            <a:ext cx="829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Ready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59748" y="5091593"/>
            <a:ext cx="1172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Challenging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59748" y="5621392"/>
            <a:ext cx="1509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Most Challenging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351268"/>
            <a:ext cx="2909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Adapted from: Wegener and </a:t>
            </a:r>
            <a:r>
              <a:rPr lang="en-US" sz="1200" dirty="0" err="1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Fürst</a:t>
            </a:r>
            <a:r>
              <a:rPr lang="en-US" sz="1200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1999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6CE62D-2F47-4F4C-B36C-AA584970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95" y="1162992"/>
            <a:ext cx="5725720" cy="51882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Incorporating pedestrians</a:t>
            </a:r>
          </a:p>
        </p:txBody>
      </p:sp>
      <p:sp>
        <p:nvSpPr>
          <p:cNvPr id="16" name="Oval 15"/>
          <p:cNvSpPr/>
          <p:nvPr/>
        </p:nvSpPr>
        <p:spPr>
          <a:xfrm>
            <a:off x="5604286" y="2223356"/>
            <a:ext cx="445382" cy="391123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689131" y="1534123"/>
            <a:ext cx="445382" cy="391123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32964" y="1143000"/>
            <a:ext cx="445382" cy="391123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136639" y="4561794"/>
            <a:ext cx="342690" cy="299267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559748" y="4565458"/>
            <a:ext cx="829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Ready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51268"/>
            <a:ext cx="2909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Adapted from: Wegener and </a:t>
            </a:r>
            <a:r>
              <a:rPr lang="en-US" sz="1200" dirty="0" err="1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Fürst</a:t>
            </a:r>
            <a:r>
              <a:rPr lang="en-US" sz="1200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1999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D8684D-B13A-4174-97AC-28F16DCF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B06252-C7F0-4B07-B9D5-0ED6CF71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Pedestrian Demand </a:t>
            </a:r>
            <a:br>
              <a:rPr lang="en-US" dirty="0"/>
            </a:br>
            <a:r>
              <a:rPr lang="en-US" dirty="0"/>
              <a:t>M</a:t>
            </a:r>
            <a:r>
              <a:rPr lang="en-US" cap="none" dirty="0"/>
              <a:t>o</a:t>
            </a:r>
            <a:r>
              <a:rPr lang="en-US" dirty="0"/>
              <a:t>p</a:t>
            </a:r>
            <a:r>
              <a:rPr lang="en-US" cap="none" dirty="0"/>
              <a:t>e</a:t>
            </a:r>
            <a:r>
              <a:rPr lang="en-US" dirty="0"/>
              <a:t>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40505-5224-4BC3-A541-481455D7DE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3474A-4457-4C77-94FF-6C37EDDCC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09"/>
          <a:stretch/>
        </p:blipFill>
        <p:spPr>
          <a:xfrm>
            <a:off x="521524" y="455616"/>
            <a:ext cx="81739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6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8721"/>
            <a:ext cx="6096000" cy="4572000"/>
          </a:xfrm>
        </p:spPr>
        <p:txBody>
          <a:bodyPr>
            <a:normAutofit fontScale="92500"/>
          </a:bodyPr>
          <a:lstStyle/>
          <a:p>
            <a:r>
              <a:rPr lang="en-US" b="0" dirty="0"/>
              <a:t>12 years of research/development in modeling pedestrian demand</a:t>
            </a:r>
          </a:p>
          <a:p>
            <a:r>
              <a:rPr lang="en-US" b="0" dirty="0"/>
              <a:t>Recent research projects funded by NITC and Portland Metro</a:t>
            </a:r>
          </a:p>
          <a:p>
            <a:pPr lvl="1"/>
            <a:r>
              <a:rPr lang="en-US" b="0" dirty="0"/>
              <a:t>Improve representation of pedestrians in current 4-step method</a:t>
            </a:r>
          </a:p>
          <a:p>
            <a:pPr lvl="1"/>
            <a:r>
              <a:rPr lang="en-US" b="0" dirty="0"/>
              <a:t>Develop stand alone tool</a:t>
            </a:r>
          </a:p>
          <a:p>
            <a:pPr lvl="1"/>
            <a:r>
              <a:rPr lang="en-US" b="0" dirty="0"/>
              <a:t>Transferability &amp; forecasting of built environment measures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265635"/>
            <a:ext cx="2621250" cy="824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807" y="2999620"/>
            <a:ext cx="2372342" cy="8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1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MoPeD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fld id="{B6F15528-21DE-4FAA-801E-634DDDAF4B2B}" type="slidenum">
              <a:rPr lang="en-US" b="0" kern="0">
                <a:solidFill>
                  <a:sysClr val="windowText" lastClr="000000"/>
                </a:solidFill>
              </a:rPr>
              <a:pPr/>
              <a:t>14</a:t>
            </a:fld>
            <a:endParaRPr lang="en-US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1371600"/>
            <a:ext cx="4026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kern="0" dirty="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TAZ = transportation analysis zone</a:t>
            </a:r>
          </a:p>
          <a:p>
            <a:r>
              <a:rPr lang="en-US" sz="2000" b="1" kern="0" dirty="0">
                <a:solidFill>
                  <a:sysClr val="windowText" lastClr="000000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PAZ = pedestrian analysis zone</a:t>
            </a:r>
          </a:p>
        </p:txBody>
      </p:sp>
      <p:cxnSp>
        <p:nvCxnSpPr>
          <p:cNvPr id="14" name="Straight Arrow Connector 13"/>
          <p:cNvCxnSpPr>
            <a:stCxn id="17" idx="2"/>
            <a:endCxn id="13" idx="0"/>
          </p:cNvCxnSpPr>
          <p:nvPr/>
        </p:nvCxnSpPr>
        <p:spPr>
          <a:xfrm>
            <a:off x="2476500" y="4191000"/>
            <a:ext cx="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90600" y="1371600"/>
            <a:ext cx="2971800" cy="68580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Generation (PAZ)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81601" y="2438400"/>
            <a:ext cx="2942877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Distribution or Destination Choice (TAZ)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1600" y="3505200"/>
            <a:ext cx="2942876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Mode Choice (TAZ)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4572000"/>
            <a:ext cx="2942876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Assignment</a:t>
            </a:r>
          </a:p>
        </p:txBody>
      </p:sp>
      <p:cxnSp>
        <p:nvCxnSpPr>
          <p:cNvPr id="10" name="Straight Arrow Connector 9"/>
          <p:cNvCxnSpPr>
            <a:stCxn id="6" idx="2"/>
            <a:endCxn id="15" idx="0"/>
          </p:cNvCxnSpPr>
          <p:nvPr/>
        </p:nvCxnSpPr>
        <p:spPr>
          <a:xfrm>
            <a:off x="2476500" y="2057400"/>
            <a:ext cx="0" cy="3810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  <a:endCxn id="8" idx="0"/>
          </p:cNvCxnSpPr>
          <p:nvPr/>
        </p:nvCxnSpPr>
        <p:spPr>
          <a:xfrm>
            <a:off x="6653038" y="3124200"/>
            <a:ext cx="0" cy="381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9" idx="0"/>
          </p:cNvCxnSpPr>
          <p:nvPr/>
        </p:nvCxnSpPr>
        <p:spPr>
          <a:xfrm>
            <a:off x="6653038" y="4191000"/>
            <a:ext cx="0" cy="381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90600" y="4572000"/>
            <a:ext cx="2971800" cy="685800"/>
          </a:xfrm>
          <a:prstGeom prst="ellipse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Pedestrian Trips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0600" y="2438400"/>
            <a:ext cx="2971800" cy="68580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Walk Mode Split (PAZ)</a:t>
            </a:r>
          </a:p>
        </p:txBody>
      </p:sp>
      <p:cxnSp>
        <p:nvCxnSpPr>
          <p:cNvPr id="16" name="Straight Arrow Connector 15"/>
          <p:cNvCxnSpPr>
            <a:stCxn id="15" idx="3"/>
            <a:endCxn id="7" idx="1"/>
          </p:cNvCxnSpPr>
          <p:nvPr/>
        </p:nvCxnSpPr>
        <p:spPr>
          <a:xfrm>
            <a:off x="3962402" y="2781300"/>
            <a:ext cx="1219199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90600" y="3505200"/>
            <a:ext cx="2971800" cy="685800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Destination Choice (PAZ)</a:t>
            </a:r>
          </a:p>
        </p:txBody>
      </p:sp>
      <p:cxnSp>
        <p:nvCxnSpPr>
          <p:cNvPr id="18" name="Straight Arrow Connector 17"/>
          <p:cNvCxnSpPr>
            <a:stCxn id="15" idx="2"/>
            <a:endCxn id="17" idx="0"/>
          </p:cNvCxnSpPr>
          <p:nvPr/>
        </p:nvCxnSpPr>
        <p:spPr>
          <a:xfrm>
            <a:off x="2476500" y="3124200"/>
            <a:ext cx="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64236" y="141873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kern="0" dirty="0">
                <a:solidFill>
                  <a:schemeClr val="tx1"/>
                </a:solidFill>
                <a:latin typeface="Corbel" panose="020B0503020204020204" pitchFamily="34" charset="0"/>
              </a:rPr>
              <a:t>I</a:t>
            </a:r>
            <a:endParaRPr lang="en-US" b="1" kern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04800" y="361950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kern="0" dirty="0">
                <a:solidFill>
                  <a:schemeClr val="tx1"/>
                </a:solidFill>
                <a:latin typeface="Corbel" panose="020B0503020204020204" pitchFamily="34" charset="0"/>
              </a:rPr>
              <a:t>III</a:t>
            </a:r>
            <a:endParaRPr lang="en-US" b="1" kern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71602" y="5621624"/>
            <a:ext cx="108395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kern="0" dirty="0">
                <a:solidFill>
                  <a:sysClr val="windowText" lastClr="000000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All Trips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9002" y="5621624"/>
            <a:ext cx="1981633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kern="0" dirty="0">
                <a:solidFill>
                  <a:sysClr val="windowText" lastClr="000000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Pedestrian Trips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00802" y="5621624"/>
            <a:ext cx="182934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kern="0" dirty="0">
                <a:solidFill>
                  <a:sysClr val="windowText" lastClr="000000"/>
                </a:solidFill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Vehicular Trips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4400" y="5638800"/>
            <a:ext cx="365760" cy="36576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971800" y="5638800"/>
            <a:ext cx="365760" cy="365760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43600" y="5642372"/>
            <a:ext cx="365760" cy="36576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8872" y="1261872"/>
            <a:ext cx="4114800" cy="4114800"/>
          </a:xfrm>
          <a:prstGeom prst="rect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5" y="2438400"/>
            <a:ext cx="634039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5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7" grpId="0" animBg="1"/>
      <p:bldP spid="27" grpId="0" animBg="1"/>
      <p:bldP spid="31" grpId="0"/>
      <p:bldP spid="32" grpId="0"/>
      <p:bldP spid="34" grpId="0" animBg="1"/>
      <p:bldP spid="35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48700" cy="4572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0" dirty="0"/>
              <a:t>Nests within current structure but can be used alone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0" dirty="0"/>
              <a:t>Pedestrian scale analysis (PAZs)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0" dirty="0"/>
              <a:t>Pedestrian-relevant variables (PIE)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0" dirty="0"/>
              <a:t>One of the first studies to examine pedestrian destination choice in demand modeling framework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800100" algn="l"/>
              </a:tabLst>
            </a:pPr>
            <a:r>
              <a:rPr lang="en-US" sz="2800" b="0" dirty="0"/>
              <a:t>Highlights policy relevant </a:t>
            </a:r>
          </a:p>
          <a:p>
            <a:pPr indent="0">
              <a:spcBef>
                <a:spcPts val="0"/>
              </a:spcBef>
              <a:spcAft>
                <a:spcPts val="600"/>
              </a:spcAft>
              <a:buNone/>
              <a:tabLst>
                <a:tab pos="800100" algn="l"/>
              </a:tabLst>
            </a:pPr>
            <a:r>
              <a:rPr lang="en-US" sz="2800" b="0" dirty="0"/>
              <a:t>variables: distance, size, </a:t>
            </a:r>
          </a:p>
          <a:p>
            <a:pPr indent="0">
              <a:spcBef>
                <a:spcPts val="0"/>
              </a:spcBef>
              <a:spcAft>
                <a:spcPts val="600"/>
              </a:spcAft>
              <a:buNone/>
              <a:tabLst>
                <a:tab pos="800100" algn="l"/>
              </a:tabLst>
            </a:pPr>
            <a:r>
              <a:rPr lang="en-US" sz="2800" b="0" dirty="0"/>
              <a:t>pedestrian supports &amp; </a:t>
            </a:r>
          </a:p>
          <a:p>
            <a:pPr indent="0">
              <a:spcBef>
                <a:spcPts val="0"/>
              </a:spcBef>
              <a:spcAft>
                <a:spcPts val="600"/>
              </a:spcAft>
              <a:buNone/>
              <a:tabLst>
                <a:tab pos="800100" algn="l"/>
              </a:tabLst>
            </a:pPr>
            <a:r>
              <a:rPr lang="en-US" sz="2800" b="0" dirty="0"/>
              <a:t>barriers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3858104"/>
            <a:ext cx="4114800" cy="23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2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248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  Pedestrian analysis zones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fld id="{B6F15528-21DE-4FAA-801E-634DDDAF4B2B}" type="slidenum">
              <a:rPr lang="en-US" b="0" kern="0">
                <a:solidFill>
                  <a:sysClr val="windowText" lastClr="000000"/>
                </a:solidFill>
              </a:rPr>
              <a:pPr/>
              <a:t>16</a:t>
            </a:fld>
            <a:endParaRPr lang="en-US" b="0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71600"/>
            <a:ext cx="1371600" cy="137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4886" y="1371602"/>
            <a:ext cx="6629400" cy="13849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800" b="1" kern="0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264</a:t>
            </a:r>
            <a:r>
              <a:rPr lang="en-US" sz="2800" b="1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 feet = </a:t>
            </a:r>
            <a:r>
              <a:rPr lang="en-US" sz="2800" b="1" kern="0" dirty="0">
                <a:solidFill>
                  <a:sysClr val="windowText" lastClr="000000"/>
                </a:solidFill>
                <a:latin typeface="+mj-lt"/>
              </a:rPr>
              <a:t>80</a:t>
            </a:r>
            <a:r>
              <a:rPr lang="en-US" sz="2800" b="1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 m ≈ </a:t>
            </a:r>
            <a:r>
              <a:rPr lang="en-US" sz="2800" b="1" kern="0" dirty="0">
                <a:solidFill>
                  <a:sysClr val="windowText" lastClr="000000"/>
                </a:solidFill>
                <a:latin typeface="+mj-lt"/>
              </a:rPr>
              <a:t>1</a:t>
            </a:r>
            <a:r>
              <a:rPr lang="en-US" sz="2800" b="1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 minute walk</a:t>
            </a:r>
          </a:p>
          <a:p>
            <a:endParaRPr lang="en-US" b="1" kern="0" dirty="0">
              <a:solidFill>
                <a:sysClr val="windowText" lastClr="000000"/>
              </a:solidFill>
              <a:latin typeface="Corbel" panose="020B0503020204020204" pitchFamily="34" charset="0"/>
            </a:endParaRPr>
          </a:p>
          <a:p>
            <a:r>
              <a:rPr lang="en-US" sz="2800" b="1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Metro: ~</a:t>
            </a:r>
            <a:r>
              <a:rPr lang="en-US" sz="2800" b="1" kern="0" dirty="0">
                <a:solidFill>
                  <a:sysClr val="windowText" lastClr="000000"/>
                </a:solidFill>
                <a:latin typeface="+mj-lt"/>
              </a:rPr>
              <a:t>2,000</a:t>
            </a:r>
            <a:r>
              <a:rPr lang="en-US" sz="2800" b="1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 TAZs </a:t>
            </a:r>
            <a:r>
              <a:rPr lang="en-US" sz="2800" b="1" kern="0" dirty="0">
                <a:solidFill>
                  <a:sysClr val="windowText" lastClr="00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800" b="1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 ~</a:t>
            </a:r>
            <a:r>
              <a:rPr lang="en-US" sz="2800" b="1" kern="0" dirty="0">
                <a:solidFill>
                  <a:sysClr val="windowText" lastClr="000000"/>
                </a:solidFill>
                <a:latin typeface="+mj-lt"/>
              </a:rPr>
              <a:t>1.5</a:t>
            </a:r>
            <a:r>
              <a:rPr lang="en-US" sz="2800" b="1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 million PAZs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88" y="3432048"/>
            <a:ext cx="3747312" cy="2383536"/>
          </a:xfrm>
          <a:prstGeom prst="rect">
            <a:avLst/>
          </a:prstGeom>
        </p:spPr>
      </p:pic>
      <p:pic>
        <p:nvPicPr>
          <p:cNvPr id="14" name="Picture 13" descr="TripGen_PAZ_HBWPR_rev_new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086" y="3429000"/>
            <a:ext cx="3747312" cy="23835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83944" y="297180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TAZs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5942" y="297180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PAZs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0" y="5867400"/>
            <a:ext cx="4572000" cy="1877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Home-based work trip productions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12" y="284110"/>
            <a:ext cx="571579" cy="57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95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Pedestrian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380"/>
            <a:ext cx="8229600" cy="46652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500" dirty="0"/>
              <a:t>Pedestrian Index of the Environment (PIE)</a:t>
            </a:r>
          </a:p>
          <a:p>
            <a:pPr marL="0" indent="0" algn="ctr">
              <a:buNone/>
            </a:pPr>
            <a:r>
              <a:rPr lang="en-US" b="0" dirty="0">
                <a:latin typeface="+mj-lt"/>
              </a:rPr>
              <a:t>20</a:t>
            </a:r>
            <a:r>
              <a:rPr lang="en-US" b="0" dirty="0"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0" dirty="0">
                <a:latin typeface="+mj-lt"/>
              </a:rPr>
              <a:t>100</a:t>
            </a:r>
            <a:r>
              <a:rPr lang="en-US" b="0" dirty="0"/>
              <a:t> score = calibrated </a:t>
            </a:r>
            <a:r>
              <a:rPr lang="en-US" b="0" i="1" dirty="0"/>
              <a:t>∑</a:t>
            </a:r>
            <a:r>
              <a:rPr lang="en-US" b="0" dirty="0"/>
              <a:t>(</a:t>
            </a:r>
            <a:r>
              <a:rPr lang="en-US" b="0" dirty="0">
                <a:latin typeface="+mj-lt"/>
              </a:rPr>
              <a:t>6</a:t>
            </a:r>
            <a:r>
              <a:rPr lang="en-US" b="0" dirty="0"/>
              <a:t> dimensions)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24" descr="noun_project_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599" y="3878180"/>
            <a:ext cx="609358" cy="74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25" descr="icon_18758_r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744" y="4984886"/>
            <a:ext cx="700799" cy="65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26" descr="icon_947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0" t="6799" r="6320" b="6799"/>
          <a:stretch>
            <a:fillRect/>
          </a:stretch>
        </p:blipFill>
        <p:spPr bwMode="auto">
          <a:xfrm>
            <a:off x="5204143" y="2910806"/>
            <a:ext cx="686434" cy="68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28" descr="icon_43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024" y="4978073"/>
            <a:ext cx="777852" cy="77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29" descr="icon_6630_re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570" y="3951640"/>
            <a:ext cx="746760" cy="74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27" descr="building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40" y="2887393"/>
            <a:ext cx="743703" cy="61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00" y="5897880"/>
            <a:ext cx="686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</a:rPr>
              <a:t>ULI = Urban Living Infrastructure: pedestrian-friendly shopping and service destinations used in daily life.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9566" y="2747218"/>
            <a:ext cx="2971800" cy="10972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</a:rPr>
              <a:t>People &amp; job density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99566" y="3803719"/>
            <a:ext cx="2971800" cy="10972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</a:rPr>
              <a:t>Transit 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8689" y="2748557"/>
            <a:ext cx="2971800" cy="10972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</a:rPr>
              <a:t>Block size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8689" y="3753520"/>
            <a:ext cx="2971800" cy="10972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</a:rPr>
              <a:t>Sidewalk extent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1389" y="4722390"/>
            <a:ext cx="2971800" cy="10972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</a:rPr>
              <a:t>Comfortable facilities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99566" y="4763169"/>
            <a:ext cx="2971800" cy="10972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</a:rPr>
              <a:t>Urban living infrastructure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64" y="217150"/>
            <a:ext cx="396872" cy="708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569D9-A576-4A26-B224-CE0D9CBE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3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3B1446-8F13-4AAA-A722-FDAF2E85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1371600"/>
            <a:ext cx="4026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TAZ = transportation analysis zone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PAZ = pedestrian analysis zone</a:t>
            </a:r>
          </a:p>
        </p:txBody>
      </p:sp>
      <p:cxnSp>
        <p:nvCxnSpPr>
          <p:cNvPr id="14" name="Straight Arrow Connector 13"/>
          <p:cNvCxnSpPr>
            <a:stCxn id="17" idx="2"/>
            <a:endCxn id="13" idx="0"/>
          </p:cNvCxnSpPr>
          <p:nvPr/>
        </p:nvCxnSpPr>
        <p:spPr>
          <a:xfrm>
            <a:off x="2476500" y="4191000"/>
            <a:ext cx="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90600" y="1371600"/>
            <a:ext cx="2971800" cy="685800"/>
          </a:xfrm>
          <a:prstGeom prst="rect">
            <a:avLst/>
          </a:prstGeom>
          <a:solidFill>
            <a:schemeClr val="tx2">
              <a:alpha val="15000"/>
            </a:schemeClr>
          </a:solidFill>
          <a:ln w="952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Generation (PAZ)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81599" y="2438400"/>
            <a:ext cx="2942877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Distribution or Destination Choice (TAZ)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1600" y="3505200"/>
            <a:ext cx="2942876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Mode Choice (TAZ)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4572000"/>
            <a:ext cx="2942876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Assignment</a:t>
            </a:r>
          </a:p>
        </p:txBody>
      </p:sp>
      <p:cxnSp>
        <p:nvCxnSpPr>
          <p:cNvPr id="10" name="Straight Arrow Connector 9"/>
          <p:cNvCxnSpPr>
            <a:stCxn id="6" idx="2"/>
            <a:endCxn id="15" idx="0"/>
          </p:cNvCxnSpPr>
          <p:nvPr/>
        </p:nvCxnSpPr>
        <p:spPr>
          <a:xfrm>
            <a:off x="2476500" y="2057400"/>
            <a:ext cx="0" cy="3810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  <a:endCxn id="8" idx="0"/>
          </p:cNvCxnSpPr>
          <p:nvPr/>
        </p:nvCxnSpPr>
        <p:spPr>
          <a:xfrm>
            <a:off x="6653038" y="3124200"/>
            <a:ext cx="0" cy="381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9" idx="0"/>
          </p:cNvCxnSpPr>
          <p:nvPr/>
        </p:nvCxnSpPr>
        <p:spPr>
          <a:xfrm>
            <a:off x="6653038" y="4191000"/>
            <a:ext cx="0" cy="381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90600" y="4572000"/>
            <a:ext cx="2971800" cy="685800"/>
          </a:xfrm>
          <a:prstGeom prst="ellipse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Pedestrian Trips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0600" y="2438400"/>
            <a:ext cx="2971800" cy="68580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Walk Mode Split (PAZ)</a:t>
            </a:r>
          </a:p>
        </p:txBody>
      </p:sp>
      <p:cxnSp>
        <p:nvCxnSpPr>
          <p:cNvPr id="16" name="Straight Arrow Connector 15"/>
          <p:cNvCxnSpPr>
            <a:stCxn id="15" idx="3"/>
            <a:endCxn id="7" idx="1"/>
          </p:cNvCxnSpPr>
          <p:nvPr/>
        </p:nvCxnSpPr>
        <p:spPr>
          <a:xfrm>
            <a:off x="3962400" y="2781300"/>
            <a:ext cx="1219199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90600" y="3505200"/>
            <a:ext cx="2971800" cy="685800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Destination Choice (PAZ)</a:t>
            </a:r>
          </a:p>
        </p:txBody>
      </p:sp>
      <p:cxnSp>
        <p:nvCxnSpPr>
          <p:cNvPr id="18" name="Straight Arrow Connector 17"/>
          <p:cNvCxnSpPr>
            <a:stCxn id="15" idx="2"/>
            <a:endCxn id="17" idx="0"/>
          </p:cNvCxnSpPr>
          <p:nvPr/>
        </p:nvCxnSpPr>
        <p:spPr>
          <a:xfrm>
            <a:off x="2476500" y="3124200"/>
            <a:ext cx="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64236" y="141873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04800" y="361950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III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71600" y="5621624"/>
            <a:ext cx="105015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All Trips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9000" y="5621624"/>
            <a:ext cx="193655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Pedestrian Trips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00800" y="5621624"/>
            <a:ext cx="178055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Vehicular Trips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4400" y="5638800"/>
            <a:ext cx="365760" cy="36576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971800" y="5638800"/>
            <a:ext cx="365760" cy="365760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43600" y="5642372"/>
            <a:ext cx="365760" cy="36576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8872" y="1261872"/>
            <a:ext cx="4114800" cy="4114800"/>
          </a:xfrm>
          <a:prstGeom prst="rect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3" y="2438400"/>
            <a:ext cx="634039" cy="762066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Trip Generation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04801"/>
            <a:ext cx="48507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8E1F71-F4B1-41ED-B3F8-D8A3D2F26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9" t="13562" r="10423" b="6223"/>
          <a:stretch/>
        </p:blipFill>
        <p:spPr>
          <a:xfrm>
            <a:off x="-1" y="1143000"/>
            <a:ext cx="9144000" cy="5173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55BF2-FBED-40F7-B9A7-A1523EB69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Portland, Oregon, USA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FEECD-CFC6-44A9-9DE1-46EC6521B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1CDE011-2862-40F5-A9BB-CB70E1E17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2433"/>
            <a:ext cx="372576" cy="60953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11C2F2-B8F0-4B4A-908F-7CCA3237E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81" t="20960" r="9437" b="2254"/>
          <a:stretch/>
        </p:blipFill>
        <p:spPr>
          <a:xfrm>
            <a:off x="25757" y="1143000"/>
            <a:ext cx="4597757" cy="3947531"/>
          </a:xfrm>
          <a:prstGeom prst="rect">
            <a:avLst/>
          </a:prstGeom>
          <a:ln w="53975">
            <a:solidFill>
              <a:srgbClr val="C0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99DDA1-2F4D-499A-BEF5-A1582B330BD0}"/>
              </a:ext>
            </a:extLst>
          </p:cNvPr>
          <p:cNvSpPr txBox="1"/>
          <p:nvPr/>
        </p:nvSpPr>
        <p:spPr>
          <a:xfrm>
            <a:off x="4839235" y="3361351"/>
            <a:ext cx="408904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City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25</a:t>
            </a:r>
            <a:r>
              <a:rPr lang="en-US" sz="2800" b="1" baseline="30000" dirty="0"/>
              <a:t>th</a:t>
            </a:r>
            <a:r>
              <a:rPr lang="en-US" sz="2800" b="1" dirty="0"/>
              <a:t> largest in US</a:t>
            </a:r>
          </a:p>
          <a:p>
            <a:r>
              <a:rPr lang="en-US" sz="2800" b="1" dirty="0"/>
              <a:t>Population ~ 640k</a:t>
            </a:r>
          </a:p>
          <a:p>
            <a:r>
              <a:rPr lang="en-US" sz="2800" b="1" dirty="0"/>
              <a:t>Area ~ 376 km</a:t>
            </a:r>
            <a:r>
              <a:rPr lang="en-US" sz="2800" b="1" baseline="30000" dirty="0"/>
              <a:t>2</a:t>
            </a:r>
          </a:p>
          <a:p>
            <a:r>
              <a:rPr lang="en-US" sz="2800" b="1" dirty="0"/>
              <a:t>Density ~ 1,689/km</a:t>
            </a:r>
            <a:r>
              <a:rPr lang="en-US" sz="2800" b="1" baseline="30000" dirty="0"/>
              <a:t>2</a:t>
            </a:r>
          </a:p>
          <a:p>
            <a:endParaRPr lang="en-US" sz="2800" b="1" dirty="0"/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E7D13-D69A-4709-9B85-8348F8BC3AA2}"/>
              </a:ext>
            </a:extLst>
          </p:cNvPr>
          <p:cNvSpPr/>
          <p:nvPr/>
        </p:nvSpPr>
        <p:spPr>
          <a:xfrm>
            <a:off x="457200" y="2448168"/>
            <a:ext cx="2930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EB47F4-B6CD-4541-B1F8-24287C53A4B4}"/>
              </a:ext>
            </a:extLst>
          </p:cNvPr>
          <p:cNvSpPr/>
          <p:nvPr/>
        </p:nvSpPr>
        <p:spPr>
          <a:xfrm>
            <a:off x="399367" y="1429045"/>
            <a:ext cx="41536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Region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Population~ 2.4 M</a:t>
            </a:r>
          </a:p>
          <a:p>
            <a:r>
              <a:rPr lang="en-US" sz="2800" b="1" dirty="0"/>
              <a:t>Urban Growth Boundary</a:t>
            </a:r>
          </a:p>
          <a:p>
            <a:pPr marL="228600" indent="-228600"/>
            <a:r>
              <a:rPr lang="en-US" sz="2800" b="1" dirty="0"/>
              <a:t>Only elected regional government in US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179456-2303-4394-A5DF-5225EE139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77" y="3094499"/>
            <a:ext cx="4877223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943600" cy="1143000"/>
          </a:xfrm>
        </p:spPr>
        <p:txBody>
          <a:bodyPr/>
          <a:lstStyle/>
          <a:p>
            <a:r>
              <a:rPr lang="en-US" dirty="0"/>
              <a:t>      Trip Generation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1"/>
            <a:ext cx="485078" cy="685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/>
              <a:t>Metro currently has 8 trip production models applied to ~2,000 TAZs:</a:t>
            </a:r>
          </a:p>
          <a:p>
            <a:pPr lvl="1"/>
            <a:r>
              <a:rPr lang="en-US" sz="2200" b="0" dirty="0"/>
              <a:t>HBW – Home-based work; </a:t>
            </a:r>
          </a:p>
          <a:p>
            <a:pPr lvl="1"/>
            <a:r>
              <a:rPr lang="en-US" sz="2200" b="0" dirty="0" err="1"/>
              <a:t>HBshop</a:t>
            </a:r>
            <a:r>
              <a:rPr lang="en-US" sz="2200" b="0" dirty="0"/>
              <a:t> – Home-based shopping; </a:t>
            </a:r>
          </a:p>
          <a:p>
            <a:pPr lvl="1"/>
            <a:r>
              <a:rPr lang="en-US" sz="2200" b="0" dirty="0" err="1"/>
              <a:t>HBrec</a:t>
            </a:r>
            <a:r>
              <a:rPr lang="en-US" sz="2200" b="0" dirty="0"/>
              <a:t> – Home-based recreation; </a:t>
            </a:r>
          </a:p>
          <a:p>
            <a:pPr lvl="1"/>
            <a:r>
              <a:rPr lang="en-US" sz="2200" b="0" dirty="0" err="1"/>
              <a:t>HBoth</a:t>
            </a:r>
            <a:r>
              <a:rPr lang="en-US" sz="2200" b="0" dirty="0"/>
              <a:t> – Home-based other (excludes school and college); </a:t>
            </a:r>
          </a:p>
          <a:p>
            <a:pPr lvl="1"/>
            <a:r>
              <a:rPr lang="en-US" sz="2200" b="0" dirty="0"/>
              <a:t>NHBW – Non-home-based work; </a:t>
            </a:r>
          </a:p>
          <a:p>
            <a:pPr lvl="1"/>
            <a:r>
              <a:rPr lang="en-US" sz="2200" b="0" dirty="0"/>
              <a:t>NHBNW – Non-home-based non-work; </a:t>
            </a:r>
          </a:p>
          <a:p>
            <a:pPr lvl="1"/>
            <a:r>
              <a:rPr lang="en-US" sz="2200" b="0" dirty="0" err="1"/>
              <a:t>HBcoll</a:t>
            </a:r>
            <a:r>
              <a:rPr lang="en-US" sz="2200" b="0" dirty="0"/>
              <a:t> – Home-based college; and</a:t>
            </a:r>
          </a:p>
          <a:p>
            <a:pPr lvl="1"/>
            <a:r>
              <a:rPr lang="en-US" sz="2200" b="0" dirty="0" err="1"/>
              <a:t>HBsch</a:t>
            </a:r>
            <a:r>
              <a:rPr lang="en-US" sz="2200" b="0" dirty="0"/>
              <a:t> – Home-based school. </a:t>
            </a:r>
          </a:p>
          <a:p>
            <a:pPr marL="0" indent="0">
              <a:buNone/>
            </a:pPr>
            <a:r>
              <a:rPr lang="en-US" sz="2600" dirty="0"/>
              <a:t>After testing for scalability, we applied </a:t>
            </a:r>
            <a:r>
              <a:rPr lang="en-US" sz="2600" u="sng" dirty="0"/>
              <a:t>the same models</a:t>
            </a:r>
            <a:r>
              <a:rPr lang="en-US" sz="2600" dirty="0"/>
              <a:t> to our pedestrian scale ~1.5M PAZs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12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31" y="-152400"/>
            <a:ext cx="5944115" cy="459068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0152" y="2281989"/>
            <a:ext cx="591384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1371600"/>
            <a:ext cx="4026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TAZ = transportation analysis zone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PAZ = pedestrian analysis zone</a:t>
            </a:r>
          </a:p>
        </p:txBody>
      </p:sp>
      <p:cxnSp>
        <p:nvCxnSpPr>
          <p:cNvPr id="14" name="Straight Arrow Connector 13"/>
          <p:cNvCxnSpPr>
            <a:stCxn id="17" idx="2"/>
            <a:endCxn id="13" idx="0"/>
          </p:cNvCxnSpPr>
          <p:nvPr/>
        </p:nvCxnSpPr>
        <p:spPr>
          <a:xfrm>
            <a:off x="2476500" y="4191000"/>
            <a:ext cx="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90600" y="1371600"/>
            <a:ext cx="2971800" cy="68580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Generation (PAZ)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81599" y="2438400"/>
            <a:ext cx="2942877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Distribution or Destination Choice (TAZ)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1600" y="3505200"/>
            <a:ext cx="2942876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Mode Choice (TAZ)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4572000"/>
            <a:ext cx="2942876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Assignment</a:t>
            </a:r>
          </a:p>
        </p:txBody>
      </p:sp>
      <p:cxnSp>
        <p:nvCxnSpPr>
          <p:cNvPr id="10" name="Straight Arrow Connector 9"/>
          <p:cNvCxnSpPr>
            <a:stCxn id="6" idx="2"/>
            <a:endCxn id="15" idx="0"/>
          </p:cNvCxnSpPr>
          <p:nvPr/>
        </p:nvCxnSpPr>
        <p:spPr>
          <a:xfrm>
            <a:off x="2476500" y="2057400"/>
            <a:ext cx="0" cy="3810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  <a:endCxn id="8" idx="0"/>
          </p:cNvCxnSpPr>
          <p:nvPr/>
        </p:nvCxnSpPr>
        <p:spPr>
          <a:xfrm>
            <a:off x="6653038" y="3124200"/>
            <a:ext cx="0" cy="381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9" idx="0"/>
          </p:cNvCxnSpPr>
          <p:nvPr/>
        </p:nvCxnSpPr>
        <p:spPr>
          <a:xfrm>
            <a:off x="6653038" y="4191000"/>
            <a:ext cx="0" cy="381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90600" y="4572000"/>
            <a:ext cx="2971800" cy="685800"/>
          </a:xfrm>
          <a:prstGeom prst="ellipse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Pedestrian Trips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0600" y="2438400"/>
            <a:ext cx="2971800" cy="685800"/>
          </a:xfrm>
          <a:prstGeom prst="rect">
            <a:avLst/>
          </a:prstGeom>
          <a:solidFill>
            <a:schemeClr val="tx2">
              <a:alpha val="15000"/>
            </a:schemeClr>
          </a:solidFill>
          <a:ln w="92075">
            <a:solidFill>
              <a:srgbClr val="A33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Walk Mode Split (PAZ)</a:t>
            </a:r>
          </a:p>
        </p:txBody>
      </p:sp>
      <p:cxnSp>
        <p:nvCxnSpPr>
          <p:cNvPr id="16" name="Straight Arrow Connector 15"/>
          <p:cNvCxnSpPr>
            <a:stCxn id="15" idx="3"/>
            <a:endCxn id="7" idx="1"/>
          </p:cNvCxnSpPr>
          <p:nvPr/>
        </p:nvCxnSpPr>
        <p:spPr>
          <a:xfrm>
            <a:off x="3962400" y="2781300"/>
            <a:ext cx="1219199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90600" y="3505200"/>
            <a:ext cx="2971800" cy="685800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Destination Choice (PAZ)</a:t>
            </a:r>
          </a:p>
        </p:txBody>
      </p:sp>
      <p:cxnSp>
        <p:nvCxnSpPr>
          <p:cNvPr id="18" name="Straight Arrow Connector 17"/>
          <p:cNvCxnSpPr>
            <a:stCxn id="15" idx="2"/>
            <a:endCxn id="17" idx="0"/>
          </p:cNvCxnSpPr>
          <p:nvPr/>
        </p:nvCxnSpPr>
        <p:spPr>
          <a:xfrm>
            <a:off x="2476500" y="3124200"/>
            <a:ext cx="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64236" y="141873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04800" y="361950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III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71600" y="5621624"/>
            <a:ext cx="105015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All Trips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9000" y="5621624"/>
            <a:ext cx="193655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Pedestrian Trips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00800" y="5621624"/>
            <a:ext cx="178055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Vehicular Trips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4400" y="5638800"/>
            <a:ext cx="365760" cy="36576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971800" y="5638800"/>
            <a:ext cx="365760" cy="365760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43600" y="5642372"/>
            <a:ext cx="365760" cy="36576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8872" y="1261872"/>
            <a:ext cx="4114800" cy="4114800"/>
          </a:xfrm>
          <a:prstGeom prst="rect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3" y="2438400"/>
            <a:ext cx="634039" cy="762066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Walk mode split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18" y="240727"/>
            <a:ext cx="62794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41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Walk mode split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2200" dirty="0"/>
          </a:p>
          <a:p>
            <a:pPr marL="3656013" indent="0">
              <a:buNone/>
            </a:pPr>
            <a:endParaRPr lang="en-US" i="1" dirty="0"/>
          </a:p>
          <a:p>
            <a:pPr marL="0" lvl="0" indent="0">
              <a:buNone/>
            </a:pPr>
            <a:endParaRPr lang="en-US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en-US" i="1" dirty="0" err="1">
                <a:solidFill>
                  <a:prstClr val="black"/>
                </a:solidFill>
              </a:rPr>
              <a:t>Prob</a:t>
            </a:r>
            <a:r>
              <a:rPr lang="en-US" dirty="0">
                <a:solidFill>
                  <a:prstClr val="black"/>
                </a:solidFill>
              </a:rPr>
              <a:t>(walk) = </a:t>
            </a:r>
            <a:r>
              <a:rPr lang="en-US" i="1" dirty="0">
                <a:solidFill>
                  <a:prstClr val="black"/>
                </a:solidFill>
              </a:rPr>
              <a:t>f(traveler characteristics, PIE)</a:t>
            </a:r>
          </a:p>
          <a:p>
            <a:pPr marL="0" lvl="0" indent="0" algn="ctr">
              <a:buNone/>
            </a:pPr>
            <a:endParaRPr lang="en-US" sz="1200" b="0" dirty="0"/>
          </a:p>
          <a:p>
            <a:pPr marL="0" indent="0">
              <a:buNone/>
            </a:pPr>
            <a:r>
              <a:rPr lang="en-US" sz="2800" i="1" dirty="0"/>
              <a:t>Data</a:t>
            </a:r>
            <a:r>
              <a:rPr lang="en-US" sz="2800" dirty="0"/>
              <a:t>: 		</a:t>
            </a:r>
            <a:r>
              <a:rPr lang="en-US" sz="2800" b="0" dirty="0">
                <a:latin typeface="+mj-lt"/>
              </a:rPr>
              <a:t>2011</a:t>
            </a:r>
            <a:r>
              <a:rPr lang="en-US" sz="2800" b="0" dirty="0"/>
              <a:t> OHAS, Production trip ends,</a:t>
            </a:r>
          </a:p>
          <a:p>
            <a:pPr marL="2743200" lvl="6" indent="0">
              <a:buNone/>
            </a:pPr>
            <a:r>
              <a:rPr lang="en-US" sz="2800" dirty="0">
                <a:latin typeface="Corbel" panose="020B0503020204020204" pitchFamily="34" charset="0"/>
              </a:rPr>
              <a:t>90% sample</a:t>
            </a:r>
          </a:p>
          <a:p>
            <a:pPr marL="0" indent="0">
              <a:buNone/>
            </a:pPr>
            <a:r>
              <a:rPr lang="en-US" sz="2800" i="1" dirty="0"/>
              <a:t>Method</a:t>
            </a:r>
            <a:r>
              <a:rPr lang="en-US" sz="2800" dirty="0"/>
              <a:t>: 		</a:t>
            </a:r>
            <a:r>
              <a:rPr lang="en-US" sz="2800" b="0" dirty="0"/>
              <a:t>binary logit model</a:t>
            </a:r>
          </a:p>
          <a:p>
            <a:pPr marL="0" indent="0">
              <a:buNone/>
            </a:pPr>
            <a:r>
              <a:rPr lang="en-US" sz="2800" i="1" dirty="0"/>
              <a:t>Spatial unit</a:t>
            </a:r>
            <a:r>
              <a:rPr lang="en-US" sz="2800" dirty="0"/>
              <a:t>: 	</a:t>
            </a:r>
            <a:r>
              <a:rPr lang="en-US" sz="2800" b="0" dirty="0"/>
              <a:t>pedestrian analysis zone (PAZ)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2971800" cy="68580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Walk Mode Split (PAZ)</a:t>
            </a: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3581400" y="1714500"/>
            <a:ext cx="1219199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2095500" y="2057400"/>
            <a:ext cx="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09600" y="2438400"/>
            <a:ext cx="2971800" cy="685800"/>
          </a:xfrm>
          <a:prstGeom prst="ellipse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Pedestrian Trips</a:t>
            </a:r>
          </a:p>
        </p:txBody>
      </p:sp>
      <p:sp>
        <p:nvSpPr>
          <p:cNvPr id="11" name="Oval 10"/>
          <p:cNvSpPr/>
          <p:nvPr/>
        </p:nvSpPr>
        <p:spPr>
          <a:xfrm>
            <a:off x="4800599" y="1371600"/>
            <a:ext cx="2971800" cy="685800"/>
          </a:xfrm>
          <a:prstGeom prst="ellipse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Vehicular Trips</a:t>
            </a:r>
          </a:p>
        </p:txBody>
      </p:sp>
      <p:sp>
        <p:nvSpPr>
          <p:cNvPr id="12" name="Oval 11"/>
          <p:cNvSpPr/>
          <p:nvPr/>
        </p:nvSpPr>
        <p:spPr>
          <a:xfrm>
            <a:off x="457200" y="34290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II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95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13" y="1371600"/>
            <a:ext cx="8778373" cy="3124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itchFamily="34" charset="0"/>
                <a:ea typeface="+mj-ea"/>
                <a:cs typeface="+mj-cs"/>
              </a:rPr>
              <a:t>      Walk mode split models</a:t>
            </a:r>
          </a:p>
        </p:txBody>
      </p:sp>
      <p:sp>
        <p:nvSpPr>
          <p:cNvPr id="8" name="Oval 7"/>
          <p:cNvSpPr/>
          <p:nvPr/>
        </p:nvSpPr>
        <p:spPr>
          <a:xfrm>
            <a:off x="457200" y="34290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II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532" y="4742695"/>
            <a:ext cx="87425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9650" marR="0" lvl="0" indent="-35496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</a:rPr>
              <a:t>Traveler characteristics: 	Household size, income, age, # of workers, # children, # vehicles</a:t>
            </a:r>
          </a:p>
          <a:p>
            <a:pPr marL="3549650" marR="0" lvl="0" indent="-35496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3549650" marR="0" lvl="0" indent="-35496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</a:rPr>
              <a:t>Built environment: 	PIE</a:t>
            </a:r>
          </a:p>
        </p:txBody>
      </p:sp>
    </p:spTree>
    <p:extLst>
      <p:ext uri="{BB962C8B-B14F-4D97-AF65-F5344CB8AC3E}">
        <p14:creationId xmlns:p14="http://schemas.microsoft.com/office/powerpoint/2010/main" val="2186042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768" y="1113386"/>
            <a:ext cx="6845575" cy="50383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Walk model application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57" y="196563"/>
            <a:ext cx="62794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1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1371600"/>
            <a:ext cx="4026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TAZ = transportation analysis zone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PAZ = pedestrian analysis zone</a:t>
            </a:r>
          </a:p>
        </p:txBody>
      </p:sp>
      <p:cxnSp>
        <p:nvCxnSpPr>
          <p:cNvPr id="14" name="Straight Arrow Connector 13"/>
          <p:cNvCxnSpPr>
            <a:stCxn id="17" idx="2"/>
            <a:endCxn id="13" idx="0"/>
          </p:cNvCxnSpPr>
          <p:nvPr/>
        </p:nvCxnSpPr>
        <p:spPr>
          <a:xfrm>
            <a:off x="2476500" y="4191000"/>
            <a:ext cx="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90600" y="1371600"/>
            <a:ext cx="2971800" cy="68580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Generation (PAZ)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81599" y="2438400"/>
            <a:ext cx="2942877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Distribution or Destination Choice (TAZ)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1600" y="3505200"/>
            <a:ext cx="2942876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Mode Choice (TAZ)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4572000"/>
            <a:ext cx="2942876" cy="68580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Trip Assignment</a:t>
            </a:r>
          </a:p>
        </p:txBody>
      </p:sp>
      <p:cxnSp>
        <p:nvCxnSpPr>
          <p:cNvPr id="10" name="Straight Arrow Connector 9"/>
          <p:cNvCxnSpPr>
            <a:stCxn id="6" idx="2"/>
            <a:endCxn id="15" idx="0"/>
          </p:cNvCxnSpPr>
          <p:nvPr/>
        </p:nvCxnSpPr>
        <p:spPr>
          <a:xfrm>
            <a:off x="2476500" y="2057400"/>
            <a:ext cx="0" cy="38100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  <a:endCxn id="8" idx="0"/>
          </p:cNvCxnSpPr>
          <p:nvPr/>
        </p:nvCxnSpPr>
        <p:spPr>
          <a:xfrm>
            <a:off x="6653038" y="3124200"/>
            <a:ext cx="0" cy="381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9" idx="0"/>
          </p:cNvCxnSpPr>
          <p:nvPr/>
        </p:nvCxnSpPr>
        <p:spPr>
          <a:xfrm>
            <a:off x="6653038" y="4191000"/>
            <a:ext cx="0" cy="381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90600" y="4572000"/>
            <a:ext cx="2971800" cy="685800"/>
          </a:xfrm>
          <a:prstGeom prst="ellipse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Pedestrian Trips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0600" y="2438400"/>
            <a:ext cx="2971800" cy="68580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Walk Mode Split (PAZ)</a:t>
            </a:r>
          </a:p>
        </p:txBody>
      </p:sp>
      <p:cxnSp>
        <p:nvCxnSpPr>
          <p:cNvPr id="16" name="Straight Arrow Connector 15"/>
          <p:cNvCxnSpPr>
            <a:stCxn id="15" idx="3"/>
            <a:endCxn id="7" idx="1"/>
          </p:cNvCxnSpPr>
          <p:nvPr/>
        </p:nvCxnSpPr>
        <p:spPr>
          <a:xfrm>
            <a:off x="3962400" y="2781300"/>
            <a:ext cx="1219199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90600" y="3505200"/>
            <a:ext cx="2971800" cy="685800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 w="98425">
            <a:solidFill>
              <a:srgbClr val="A33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Destination Choice (PAZ)</a:t>
            </a:r>
          </a:p>
        </p:txBody>
      </p:sp>
      <p:cxnSp>
        <p:nvCxnSpPr>
          <p:cNvPr id="18" name="Straight Arrow Connector 17"/>
          <p:cNvCxnSpPr>
            <a:stCxn id="15" idx="2"/>
            <a:endCxn id="17" idx="0"/>
          </p:cNvCxnSpPr>
          <p:nvPr/>
        </p:nvCxnSpPr>
        <p:spPr>
          <a:xfrm>
            <a:off x="2476500" y="3124200"/>
            <a:ext cx="0" cy="3810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64236" y="1418738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04800" y="361950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</a:rPr>
              <a:t>III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71600" y="5621624"/>
            <a:ext cx="105015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All Trips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9000" y="5621624"/>
            <a:ext cx="193655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Pedestrian Trips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00800" y="5621624"/>
            <a:ext cx="178055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Verdana" pitchFamily="34" charset="0"/>
                <a:cs typeface="Verdana" pitchFamily="34" charset="0"/>
              </a:rPr>
              <a:t>Vehicular Trips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4400" y="5638800"/>
            <a:ext cx="365760" cy="365760"/>
          </a:xfrm>
          <a:prstGeom prst="rect">
            <a:avLst/>
          </a:prstGeom>
          <a:solidFill>
            <a:schemeClr val="tx2">
              <a:alpha val="1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971800" y="5638800"/>
            <a:ext cx="365760" cy="365760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43600" y="5642372"/>
            <a:ext cx="365760" cy="365760"/>
          </a:xfrm>
          <a:prstGeom prst="rect">
            <a:avLst/>
          </a:prstGeom>
          <a:solidFill>
            <a:schemeClr val="tx1">
              <a:lumMod val="50000"/>
              <a:lumOff val="50000"/>
              <a:alpha val="1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8872" y="1261872"/>
            <a:ext cx="4114800" cy="4114800"/>
          </a:xfrm>
          <a:prstGeom prst="rect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3" y="2438400"/>
            <a:ext cx="634039" cy="762066"/>
          </a:xfrm>
          <a:prstGeom prst="rect">
            <a:avLst/>
          </a:prstGeom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Destination choice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3" y="227848"/>
            <a:ext cx="72548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66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Destination choice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fld id="{B6F15528-21DE-4FAA-801E-634DDDAF4B2B}" type="slidenum">
              <a:rPr lang="en-US" b="0" kern="0">
                <a:solidFill>
                  <a:sysClr val="windowText" lastClr="000000"/>
                </a:solidFill>
              </a:rPr>
              <a:pPr/>
              <a:t>27</a:t>
            </a:fld>
            <a:endParaRPr lang="en-US" b="0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t="3672" b="3672"/>
          <a:stretch/>
        </p:blipFill>
        <p:spPr bwMode="auto">
          <a:xfrm>
            <a:off x="228600" y="1752600"/>
            <a:ext cx="8686800" cy="4038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9" y="199545"/>
            <a:ext cx="72548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57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15000" y="1371600"/>
            <a:ext cx="2971800" cy="1752600"/>
            <a:chOff x="609600" y="1371600"/>
            <a:chExt cx="2971800" cy="1752600"/>
          </a:xfrm>
        </p:grpSpPr>
        <p:cxnSp>
          <p:nvCxnSpPr>
            <p:cNvPr id="7" name="Straight Arrow Connector 6"/>
            <p:cNvCxnSpPr>
              <a:stCxn id="9" idx="2"/>
              <a:endCxn id="8" idx="0"/>
            </p:cNvCxnSpPr>
            <p:nvPr/>
          </p:nvCxnSpPr>
          <p:spPr>
            <a:xfrm>
              <a:off x="2095500" y="2057400"/>
              <a:ext cx="0" cy="381000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609600" y="2438400"/>
              <a:ext cx="2971800" cy="685800"/>
            </a:xfrm>
            <a:prstGeom prst="ellipse">
              <a:avLst/>
            </a:prstGeom>
            <a:solidFill>
              <a:schemeClr val="accent3">
                <a:lumMod val="75000"/>
                <a:alpha val="15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orbel" panose="020B0503020204020204" pitchFamily="34" charset="0"/>
                  <a:ea typeface="Verdana" pitchFamily="34" charset="0"/>
                  <a:cs typeface="Verdana" pitchFamily="34" charset="0"/>
                </a:rPr>
                <a:t>Pedestrian Trips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1371600"/>
              <a:ext cx="2971800" cy="685800"/>
            </a:xfrm>
            <a:prstGeom prst="rect">
              <a:avLst/>
            </a:prstGeom>
            <a:solidFill>
              <a:schemeClr val="accent3">
                <a:lumMod val="75000"/>
                <a:alpha val="15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orbel" panose="020B0503020204020204" pitchFamily="34" charset="0"/>
                  <a:ea typeface="Verdana" pitchFamily="34" charset="0"/>
                  <a:cs typeface="Verdana" pitchFamily="34" charset="0"/>
                </a:rPr>
                <a:t>Destination Choice (PAZ)</a:t>
              </a: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dirty="0" err="1"/>
              <a:t>Prob</a:t>
            </a:r>
            <a:r>
              <a:rPr lang="en-US" sz="2000" dirty="0"/>
              <a:t>(</a:t>
            </a:r>
            <a:r>
              <a:rPr lang="en-US" sz="2000" dirty="0" err="1"/>
              <a:t>dest</a:t>
            </a:r>
            <a:r>
              <a:rPr lang="en-US" sz="2000" dirty="0"/>
              <a:t>.) = </a:t>
            </a:r>
            <a:r>
              <a:rPr lang="en-US" sz="2000" i="1" dirty="0"/>
              <a:t>function of</a:t>
            </a:r>
            <a:r>
              <a:rPr lang="en-US" sz="2000" dirty="0"/>
              <a:t>…</a:t>
            </a:r>
          </a:p>
          <a:p>
            <a:pPr marL="2062163" lvl="1" indent="-233363"/>
            <a:r>
              <a:rPr lang="en-US" sz="2000" dirty="0"/>
              <a:t>network distance</a:t>
            </a:r>
          </a:p>
          <a:p>
            <a:pPr marL="2062163" lvl="1" indent="-233363"/>
            <a:r>
              <a:rPr lang="en-US" sz="2000" dirty="0"/>
              <a:t>size / # of destinations</a:t>
            </a:r>
          </a:p>
          <a:p>
            <a:pPr marL="2062163" lvl="1" indent="-233363"/>
            <a:r>
              <a:rPr lang="en-US" sz="2000" dirty="0"/>
              <a:t>pedestrian environment</a:t>
            </a:r>
          </a:p>
          <a:p>
            <a:pPr marL="2062163" lvl="1" indent="-233363"/>
            <a:r>
              <a:rPr lang="en-US" sz="2000" dirty="0"/>
              <a:t>traveler characteristics</a:t>
            </a:r>
          </a:p>
          <a:p>
            <a:pPr marL="0" indent="0">
              <a:buNone/>
            </a:pPr>
            <a:r>
              <a:rPr lang="en-US" sz="2000" i="1" dirty="0"/>
              <a:t>Data</a:t>
            </a:r>
            <a:r>
              <a:rPr lang="en-US" sz="2000" dirty="0"/>
              <a:t>: 		</a:t>
            </a:r>
            <a:r>
              <a:rPr lang="en-US" sz="2000" dirty="0">
                <a:latin typeface="+mj-lt"/>
              </a:rPr>
              <a:t>2011</a:t>
            </a:r>
            <a:r>
              <a:rPr lang="en-US" sz="2000" dirty="0"/>
              <a:t> OHAS</a:t>
            </a:r>
          </a:p>
          <a:p>
            <a:pPr marL="0" indent="0">
              <a:buNone/>
            </a:pPr>
            <a:r>
              <a:rPr lang="en-US" sz="2000" i="1" dirty="0"/>
              <a:t>Method</a:t>
            </a:r>
            <a:r>
              <a:rPr lang="en-US" sz="2000" dirty="0"/>
              <a:t>: 	multinomial logit model</a:t>
            </a:r>
          </a:p>
          <a:p>
            <a:pPr marL="0" indent="0">
              <a:buNone/>
            </a:pPr>
            <a:r>
              <a:rPr lang="en-US" sz="2000" i="1" dirty="0"/>
              <a:t>Spatial unit</a:t>
            </a:r>
            <a:r>
              <a:rPr lang="en-US" sz="2000" dirty="0"/>
              <a:t>: 	super-pedestrian analysis zone</a:t>
            </a:r>
          </a:p>
          <a:p>
            <a:pPr marL="0" indent="0">
              <a:buNone/>
              <a:tabLst>
                <a:tab pos="1828800" algn="l"/>
                <a:tab pos="2743200" algn="l"/>
                <a:tab pos="4173538" algn="l"/>
                <a:tab pos="4919663" algn="l"/>
              </a:tabLst>
            </a:pPr>
            <a:r>
              <a:rPr lang="en-US" sz="2000" dirty="0"/>
              <a:t>Six trip types:     	</a:t>
            </a:r>
            <a:r>
              <a:rPr lang="en-US" sz="2000" u="sng" dirty="0"/>
              <a:t>home-based: </a:t>
            </a:r>
            <a:r>
              <a:rPr lang="en-US" sz="2000" dirty="0"/>
              <a:t>		</a:t>
            </a:r>
            <a:r>
              <a:rPr lang="en-US" sz="2000" u="sng" dirty="0"/>
              <a:t>non-home-based: </a:t>
            </a:r>
          </a:p>
          <a:p>
            <a:pPr marL="0" indent="0" defTabSz="1284288">
              <a:buNone/>
              <a:tabLst>
                <a:tab pos="2060575" algn="l"/>
                <a:tab pos="2743200" algn="l"/>
                <a:tab pos="4114800" algn="l"/>
              </a:tabLst>
            </a:pPr>
            <a:r>
              <a:rPr lang="en-US" sz="2000" dirty="0"/>
              <a:t>	work (HBW) 		work (NHBW) </a:t>
            </a:r>
          </a:p>
          <a:p>
            <a:pPr marL="0" indent="0" defTabSz="1030288">
              <a:buNone/>
              <a:tabLst>
                <a:tab pos="2060575" algn="l"/>
              </a:tabLst>
            </a:pPr>
            <a:r>
              <a:rPr lang="en-US" sz="2000" dirty="0"/>
              <a:t>	shopping (HBS) 		non-work (NHBNW) </a:t>
            </a:r>
          </a:p>
          <a:p>
            <a:pPr marL="0" indent="0" defTabSz="1030288">
              <a:buNone/>
            </a:pPr>
            <a:r>
              <a:rPr lang="en-US" sz="2000" dirty="0"/>
              <a:t>		recreation (HBR) </a:t>
            </a:r>
          </a:p>
          <a:p>
            <a:pPr marL="0" indent="0" defTabSz="1030288">
              <a:buNone/>
            </a:pPr>
            <a:r>
              <a:rPr lang="en-US" sz="2000" dirty="0"/>
              <a:t>		other (HBO)</a:t>
            </a:r>
          </a:p>
          <a:p>
            <a:pPr marL="0" indent="0" defTabSz="1028700">
              <a:buNone/>
              <a:tabLst>
                <a:tab pos="1828800" algn="l"/>
                <a:tab pos="2743200" algn="l"/>
              </a:tabLst>
            </a:pPr>
            <a:r>
              <a:rPr lang="en-US" sz="2000" dirty="0"/>
              <a:t>	</a:t>
            </a:r>
          </a:p>
          <a:p>
            <a:pPr marL="0" indent="0" defTabSz="1028700">
              <a:buNone/>
            </a:pPr>
            <a:r>
              <a:rPr lang="en-US" sz="2000" dirty="0"/>
              <a:t>			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Destination choice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2461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57200" y="342900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rbel" panose="020B0503020204020204" pitchFamily="34" charset="0"/>
              </a:rPr>
              <a:t>III</a:t>
            </a:r>
            <a:endParaRPr lang="en-US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00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Destination Choice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6" y="196563"/>
            <a:ext cx="725487" cy="749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25" y="1143000"/>
            <a:ext cx="6822950" cy="50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75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FC0E9A-AA11-4789-8C7E-5F6A135479E6}"/>
              </a:ext>
            </a:extLst>
          </p:cNvPr>
          <p:cNvGrpSpPr/>
          <p:nvPr/>
        </p:nvGrpSpPr>
        <p:grpSpPr>
          <a:xfrm>
            <a:off x="-27907" y="983298"/>
            <a:ext cx="9188185" cy="5874702"/>
            <a:chOff x="-27907" y="983298"/>
            <a:chExt cx="9188185" cy="58747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DC2029-29AC-4905-A34B-3602A800D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626" y="983298"/>
              <a:ext cx="9155625" cy="40605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A1F44A-1197-40A6-9ED5-F96805048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7907" y="4228972"/>
              <a:ext cx="9188185" cy="262902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A923847-1557-43D0-904B-4F430F599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186" y="961614"/>
            <a:ext cx="9204464" cy="6130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8AF16-F407-4E26-B291-E6A18B03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Portland, Oregon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7008C-CF3A-4D64-BB0A-F698FF21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9A7F64-C6A2-4228-9C44-0A3983A76A2F}"/>
              </a:ext>
            </a:extLst>
          </p:cNvPr>
          <p:cNvGrpSpPr/>
          <p:nvPr/>
        </p:nvGrpSpPr>
        <p:grpSpPr>
          <a:xfrm>
            <a:off x="-76269" y="961614"/>
            <a:ext cx="9460901" cy="6108632"/>
            <a:chOff x="-44186" y="983298"/>
            <a:chExt cx="9188185" cy="61086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39F682-CA95-4119-AA89-0C2F6EEAB78F}"/>
                </a:ext>
              </a:extLst>
            </p:cNvPr>
            <p:cNvSpPr/>
            <p:nvPr/>
          </p:nvSpPr>
          <p:spPr>
            <a:xfrm>
              <a:off x="-44186" y="983298"/>
              <a:ext cx="9188185" cy="6108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4E9899-3F53-4693-A811-2AD031106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4186" y="1457557"/>
              <a:ext cx="9171906" cy="516011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21F8161-083F-43F9-895E-45C912177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907" y="1021572"/>
            <a:ext cx="9220268" cy="6143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D6C31-A7CB-400B-A84C-D164D6F03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" y="986993"/>
            <a:ext cx="9188186" cy="689114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B967CDB-04E4-425C-949A-E99975BA95A7}"/>
              </a:ext>
            </a:extLst>
          </p:cNvPr>
          <p:cNvGrpSpPr/>
          <p:nvPr/>
        </p:nvGrpSpPr>
        <p:grpSpPr>
          <a:xfrm>
            <a:off x="-18462" y="815987"/>
            <a:ext cx="9265365" cy="6392747"/>
            <a:chOff x="-18462" y="815987"/>
            <a:chExt cx="9265365" cy="63927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3985CA-9149-47DD-A902-DD4CF1F4A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617" y="2840948"/>
              <a:ext cx="6440975" cy="43677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364CE7-63FF-49A7-849F-A08AE2D98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3767" r="12809"/>
            <a:stretch/>
          </p:blipFill>
          <p:spPr>
            <a:xfrm>
              <a:off x="6389583" y="2756085"/>
              <a:ext cx="2770217" cy="4367786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4CC6DB9-A6F5-4961-9BEF-BB67734FF622}"/>
                </a:ext>
              </a:extLst>
            </p:cNvPr>
            <p:cNvGrpSpPr/>
            <p:nvPr/>
          </p:nvGrpSpPr>
          <p:grpSpPr>
            <a:xfrm>
              <a:off x="-18462" y="815987"/>
              <a:ext cx="6298960" cy="2676541"/>
              <a:chOff x="-93031" y="4748828"/>
              <a:chExt cx="6298960" cy="267654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4AE2954-6939-404A-B26C-1BEA6D3850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53263" y="4910869"/>
                <a:ext cx="3352666" cy="25145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0F71145-06D2-4C54-A6F2-1CFB83C35C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8563" t="-5265" r="15202" b="5265"/>
              <a:stretch/>
            </p:blipFill>
            <p:spPr>
              <a:xfrm>
                <a:off x="-93031" y="4748828"/>
                <a:ext cx="3128210" cy="2652877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3E64FB-9068-41B1-B400-0B76F7D98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1782"/>
            <a:stretch/>
          </p:blipFill>
          <p:spPr>
            <a:xfrm>
              <a:off x="5943600" y="986993"/>
              <a:ext cx="3303303" cy="2493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hart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85" y="1767389"/>
            <a:ext cx="7918092" cy="44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Destination Choice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56" y="196563"/>
            <a:ext cx="725487" cy="7498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39596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8100" y="1162807"/>
            <a:ext cx="9182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rbel" pitchFamily="34" charset="0"/>
                <a:ea typeface="+mj-ea"/>
                <a:cs typeface="+mj-cs"/>
              </a:rPr>
              <a:t>Model Validation – Avg. Distance Walked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6919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2" y="4573752"/>
            <a:ext cx="8215625" cy="1324772"/>
          </a:xfrm>
        </p:spPr>
        <p:txBody>
          <a:bodyPr>
            <a:normAutofit fontScale="90000"/>
          </a:bodyPr>
          <a:lstStyle/>
          <a:p>
            <a:r>
              <a:rPr lang="en-US" dirty="0"/>
              <a:t>Opportunities &amp; challenges</a:t>
            </a:r>
            <a:br>
              <a:rPr lang="en-US" dirty="0"/>
            </a:br>
            <a:r>
              <a:rPr lang="en-US" sz="3600" b="0" cap="none" dirty="0"/>
              <a:t>Behavioral research/data/methods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68" y="78949"/>
            <a:ext cx="7056527" cy="44948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2909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Adapted from: Wegener and </a:t>
            </a:r>
            <a:r>
              <a:rPr lang="en-US" sz="1200" dirty="0" err="1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Fürst</a:t>
            </a:r>
            <a:r>
              <a:rPr lang="en-US" sz="1200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1999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7209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15350" cy="48196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100" dirty="0"/>
              <a:t>Decision sequencing:</a:t>
            </a:r>
          </a:p>
          <a:p>
            <a:pPr marL="457200" lvl="1" indent="0">
              <a:buNone/>
            </a:pPr>
            <a:r>
              <a:rPr lang="en-US" sz="3100" dirty="0"/>
              <a:t>	activity, mode, destination; </a:t>
            </a:r>
          </a:p>
          <a:p>
            <a:pPr marL="457200" lvl="1" indent="0">
              <a:buNone/>
            </a:pPr>
            <a:r>
              <a:rPr lang="en-US" sz="3100" dirty="0"/>
              <a:t>	mode, destination, activity; </a:t>
            </a:r>
          </a:p>
          <a:p>
            <a:pPr marL="457200" lvl="1" indent="0">
              <a:buNone/>
            </a:pPr>
            <a:r>
              <a:rPr lang="en-US" sz="3100" dirty="0"/>
              <a:t>	destination, activity, mode</a:t>
            </a:r>
          </a:p>
          <a:p>
            <a:pPr marL="457200" lvl="1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4100" dirty="0"/>
              <a:t>Destination choice considerations  </a:t>
            </a:r>
          </a:p>
          <a:p>
            <a:pPr lvl="1"/>
            <a:r>
              <a:rPr lang="en-US" sz="3100" dirty="0"/>
              <a:t>choice set generation</a:t>
            </a:r>
          </a:p>
          <a:p>
            <a:pPr lvl="1" algn="r"/>
            <a:endParaRPr lang="en-US" sz="3100" dirty="0"/>
          </a:p>
          <a:p>
            <a:pPr marL="0" indent="0">
              <a:buNone/>
            </a:pPr>
            <a:r>
              <a:rPr lang="en-US" sz="4100" dirty="0"/>
              <a:t>Willingness to walk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4100" dirty="0"/>
              <a:t>Path/route choice considerations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research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06107" y="1351764"/>
            <a:ext cx="1653908" cy="1669898"/>
            <a:chOff x="5839496" y="1395969"/>
            <a:chExt cx="2179971" cy="22773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9496" y="1395969"/>
              <a:ext cx="658359" cy="6583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6684" y="1395969"/>
              <a:ext cx="363666" cy="6583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9179" y="1420751"/>
              <a:ext cx="502255" cy="60879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8441" y="2969518"/>
              <a:ext cx="363185" cy="65794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3554" y="2991175"/>
              <a:ext cx="524301" cy="63628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6652" y="2180707"/>
              <a:ext cx="545056" cy="6614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9319" y="2182336"/>
              <a:ext cx="375816" cy="68082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7076" y="2991175"/>
              <a:ext cx="682143" cy="682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80602" y="2203318"/>
              <a:ext cx="638865" cy="63886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746327" y="3365107"/>
            <a:ext cx="2012695" cy="603958"/>
            <a:chOff x="886916" y="3130363"/>
            <a:chExt cx="2242263" cy="64179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916" y="3130363"/>
              <a:ext cx="617730" cy="64179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3430" y="3132025"/>
              <a:ext cx="615749" cy="64013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5747" y="3132026"/>
              <a:ext cx="615749" cy="64013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38333" y="3132025"/>
              <a:ext cx="615749" cy="64013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7620" y="4386783"/>
            <a:ext cx="2214778" cy="465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0545" y="5132248"/>
            <a:ext cx="936688" cy="9366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527BE-45DC-4DD0-B157-75405CAB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00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Behavioral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834" y="1295400"/>
            <a:ext cx="6596666" cy="4953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800" dirty="0"/>
              <a:t>Built environment</a:t>
            </a:r>
          </a:p>
          <a:p>
            <a:pPr lvl="1"/>
            <a:r>
              <a:rPr lang="en-US" dirty="0"/>
              <a:t>Thresholds &amp; nonlinearities </a:t>
            </a:r>
          </a:p>
          <a:p>
            <a:pPr lvl="1"/>
            <a:r>
              <a:rPr lang="en-US" dirty="0"/>
              <a:t>Mixing</a:t>
            </a:r>
          </a:p>
          <a:p>
            <a:pPr lvl="1"/>
            <a:r>
              <a:rPr lang="en-US" dirty="0"/>
              <a:t>Scale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r>
              <a:rPr lang="en-US" sz="3800" dirty="0"/>
              <a:t>Lifestyle questions: </a:t>
            </a:r>
          </a:p>
          <a:p>
            <a:pPr lvl="1"/>
            <a:r>
              <a:rPr lang="en-US" dirty="0"/>
              <a:t>Vehicle ownership &amp; residential location</a:t>
            </a:r>
          </a:p>
          <a:p>
            <a:pPr lvl="1"/>
            <a:r>
              <a:rPr lang="en-US" dirty="0"/>
              <a:t>Attitudes, motivations &amp; values </a:t>
            </a:r>
          </a:p>
          <a:p>
            <a:pPr lvl="1"/>
            <a:endParaRPr lang="en-US" sz="1500" dirty="0"/>
          </a:p>
          <a:p>
            <a:pPr marL="0" indent="0">
              <a:buNone/>
            </a:pPr>
            <a:r>
              <a:rPr lang="en-US" sz="3800" dirty="0"/>
              <a:t>Positive Utility of Travel</a:t>
            </a:r>
          </a:p>
          <a:p>
            <a:pPr lvl="1"/>
            <a:r>
              <a:rPr lang="en-US" dirty="0"/>
              <a:t>What aspects?</a:t>
            </a:r>
          </a:p>
          <a:p>
            <a:pPr lvl="1"/>
            <a:r>
              <a:rPr lang="en-US" dirty="0"/>
              <a:t>Diminishing returns?</a:t>
            </a:r>
          </a:p>
          <a:p>
            <a:pPr lvl="1"/>
            <a:endParaRPr lang="en-US" sz="1500" dirty="0"/>
          </a:p>
          <a:p>
            <a:pPr marL="0" indent="0">
              <a:buNone/>
            </a:pPr>
            <a:r>
              <a:rPr lang="en-US" sz="4100" dirty="0"/>
              <a:t>Mode feedbacks to trip generation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84" y="4269098"/>
            <a:ext cx="634304" cy="64233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1958" y="3048000"/>
            <a:ext cx="1656556" cy="762000"/>
            <a:chOff x="147088" y="2991360"/>
            <a:chExt cx="1789294" cy="8186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088" y="2991360"/>
              <a:ext cx="865478" cy="8186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4382" y="3048000"/>
              <a:ext cx="762000" cy="7620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32149" y="5357611"/>
            <a:ext cx="876940" cy="585991"/>
            <a:chOff x="632149" y="5274549"/>
            <a:chExt cx="1038026" cy="669053"/>
          </a:xfrm>
        </p:grpSpPr>
        <p:sp>
          <p:nvSpPr>
            <p:cNvPr id="4" name="Arrow: Curved Left 3"/>
            <p:cNvSpPr/>
            <p:nvPr/>
          </p:nvSpPr>
          <p:spPr>
            <a:xfrm>
              <a:off x="1174382" y="5289298"/>
              <a:ext cx="495793" cy="654304"/>
            </a:xfrm>
            <a:prstGeom prst="curved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135544">
              <a:off x="632149" y="5274549"/>
              <a:ext cx="499915" cy="646232"/>
            </a:xfrm>
            <a:prstGeom prst="rect">
              <a:avLst/>
            </a:prstGeom>
          </p:spPr>
        </p:pic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460191" y="1621410"/>
            <a:ext cx="1292602" cy="922422"/>
          </a:xfrm>
          <a:prstGeom prst="roundRect">
            <a:avLst/>
          </a:prstGeom>
          <a:blipFill>
            <a:blip r:embed="rId6" cstate="screen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-72602"/>
            </a:stretch>
          </a:blipFill>
          <a:ln w="38100">
            <a:noFill/>
          </a:ln>
        </p:spPr>
        <p:txBody>
          <a:bodyPr vert="horz" lIns="182880" tIns="182880" rIns="182880" bIns="1828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C1382-6321-4994-AE6E-844B9449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62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Spatial/Temporal Scale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731" y="1371600"/>
            <a:ext cx="4340180" cy="4572000"/>
          </a:xfrm>
        </p:spPr>
        <p:txBody>
          <a:bodyPr>
            <a:normAutofit/>
          </a:bodyPr>
          <a:lstStyle/>
          <a:p>
            <a:r>
              <a:rPr lang="en-US" sz="2800" b="0" dirty="0"/>
              <a:t>Depends on output needed for policy/research</a:t>
            </a:r>
          </a:p>
          <a:p>
            <a:r>
              <a:rPr lang="en-US" sz="2800" b="0" dirty="0"/>
              <a:t>Capture variations in the pedestrian built &amp; natural environment </a:t>
            </a:r>
          </a:p>
          <a:p>
            <a:r>
              <a:rPr lang="en-US" sz="2800" b="0" dirty="0"/>
              <a:t>Spatial accuracy</a:t>
            </a:r>
          </a:p>
          <a:p>
            <a:r>
              <a:rPr lang="en-US" sz="2800" b="0" dirty="0"/>
              <a:t>Theory/Behavior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910" y="4092410"/>
            <a:ext cx="4456090" cy="1769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10" y="1163672"/>
            <a:ext cx="4456090" cy="29287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1AF2F-9900-4CC9-AFF1-B7F52E49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276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3FB1-5048-4706-A877-9F9C605D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CC11E-9A0B-4276-A850-3ABCA30E7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23" y="1287887"/>
            <a:ext cx="4238388" cy="4906851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Passive data sources</a:t>
            </a:r>
          </a:p>
          <a:p>
            <a:pPr lvl="1"/>
            <a:r>
              <a:rPr lang="en-US" b="0" dirty="0"/>
              <a:t>Trip-level information</a:t>
            </a:r>
          </a:p>
          <a:p>
            <a:pPr lvl="1"/>
            <a:r>
              <a:rPr lang="en-US" b="0" dirty="0"/>
              <a:t>Multi-day</a:t>
            </a:r>
          </a:p>
          <a:p>
            <a:pPr lvl="1"/>
            <a:r>
              <a:rPr lang="en-US" b="0" dirty="0"/>
              <a:t>Multi-modal</a:t>
            </a:r>
          </a:p>
          <a:p>
            <a:pPr lvl="1"/>
            <a:r>
              <a:rPr lang="en-US" b="0" dirty="0"/>
              <a:t>Destinations</a:t>
            </a:r>
          </a:p>
          <a:p>
            <a:pPr lvl="1"/>
            <a:r>
              <a:rPr lang="en-US" b="0" dirty="0"/>
              <a:t>Routes &amp; speeds</a:t>
            </a:r>
          </a:p>
          <a:p>
            <a:r>
              <a:rPr lang="en-US" b="0" dirty="0"/>
              <a:t>But also need…</a:t>
            </a:r>
          </a:p>
          <a:p>
            <a:pPr lvl="1"/>
            <a:r>
              <a:rPr lang="en-US" b="0" dirty="0"/>
              <a:t>Motivations &amp; considerations</a:t>
            </a:r>
          </a:p>
          <a:p>
            <a:pPr lvl="1"/>
            <a:r>
              <a:rPr lang="en-US" b="0" dirty="0"/>
              <a:t>Barriers</a:t>
            </a:r>
          </a:p>
          <a:p>
            <a:pPr lvl="1"/>
            <a:r>
              <a:rPr lang="en-US" b="0" dirty="0"/>
              <a:t>Trips not made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31371-10FD-4445-8766-229ED663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B4B81-C3B7-4B64-8F4E-836DEB872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3" t="13936" r="6409" b="8029"/>
          <a:stretch/>
        </p:blipFill>
        <p:spPr>
          <a:xfrm>
            <a:off x="4438011" y="1886755"/>
            <a:ext cx="4441971" cy="368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Built environment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" y="1143000"/>
            <a:ext cx="5511262" cy="2767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161" y="3614198"/>
            <a:ext cx="5492839" cy="324380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95492" y="1143000"/>
            <a:ext cx="3348508" cy="2295659"/>
          </a:xfrm>
        </p:spPr>
        <p:txBody>
          <a:bodyPr>
            <a:noAutofit/>
          </a:bodyPr>
          <a:lstStyle/>
          <a:p>
            <a:r>
              <a:rPr lang="en-US" b="0" dirty="0"/>
              <a:t>How &amp; what to represent?</a:t>
            </a:r>
          </a:p>
          <a:p>
            <a:r>
              <a:rPr lang="en-US" b="0" dirty="0"/>
              <a:t>Indices, proxies</a:t>
            </a:r>
          </a:p>
          <a:p>
            <a:r>
              <a:rPr lang="en-US" b="0" dirty="0"/>
              <a:t>Forecasting </a:t>
            </a:r>
            <a:r>
              <a:rPr lang="en-US" dirty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218941" y="4069724"/>
            <a:ext cx="3837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S.R. Gehrke</a:t>
            </a:r>
            <a:r>
              <a:rPr lang="en-US" sz="1200" dirty="0"/>
              <a:t>, &amp; K.J. Clifton. (2016). Toward a spatial-temporal measure of land-use mix. </a:t>
            </a:r>
            <a:r>
              <a:rPr lang="en-US" sz="1200" i="1" dirty="0"/>
              <a:t>Journal of Transport and Land Use, 9(1):171–186</a:t>
            </a:r>
            <a:endParaRPr lang="en-US" sz="1200" dirty="0"/>
          </a:p>
          <a:p>
            <a:r>
              <a:rPr lang="en-US" sz="1200" b="1" dirty="0"/>
              <a:t>S.R. Gehrke</a:t>
            </a:r>
            <a:r>
              <a:rPr lang="en-US" sz="1200" dirty="0"/>
              <a:t>, &amp; K.J. Clifton. (2014). Operationalizing land use diversity at varying geographic scales and its connection to mode choice: Evidence from Portland, Oregon. </a:t>
            </a:r>
            <a:r>
              <a:rPr lang="en-US" sz="1200" i="1" dirty="0"/>
              <a:t>Transportation Research Record: Journal of the Transportation Research Board </a:t>
            </a:r>
            <a:r>
              <a:rPr lang="en-US" sz="1200" dirty="0"/>
              <a:t>2453: 128-136.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CB76F-5618-4382-9E18-2401A1EC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69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90" y="1371600"/>
            <a:ext cx="3103808" cy="4572000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Network representation</a:t>
            </a:r>
          </a:p>
          <a:p>
            <a:r>
              <a:rPr lang="en-US" b="0" dirty="0"/>
              <a:t>How do we attribute networks?</a:t>
            </a:r>
          </a:p>
          <a:p>
            <a:r>
              <a:rPr lang="en-US" b="0" dirty="0"/>
              <a:t>Feedbacks of travel costs</a:t>
            </a:r>
          </a:p>
          <a:p>
            <a:r>
              <a:rPr lang="en-US" b="0" dirty="0"/>
              <a:t>Do we need to assign trips to a network?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598" y="924058"/>
            <a:ext cx="5804798" cy="4240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9646" y="4934650"/>
            <a:ext cx="56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55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Broach, J. P. (2016). </a:t>
            </a:r>
            <a:r>
              <a:rPr lang="en-US" sz="1200" i="1" dirty="0">
                <a:solidFill>
                  <a:srgbClr val="555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mode choice framework incorporating realistic bike and walk routes </a:t>
            </a:r>
            <a:r>
              <a:rPr lang="en-US" sz="1200" dirty="0">
                <a:solidFill>
                  <a:srgbClr val="5555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(Order No. 10061477). Available from Dissertations &amp; Theses @ Portland State University; ProQuest Dissertations &amp; Theses Global.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9D4A7-4E4A-485A-92C3-033E16EA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88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 to Health Outcomes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76" y="1777285"/>
            <a:ext cx="5480415" cy="372199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6061" y="1371599"/>
            <a:ext cx="3690655" cy="4823139"/>
          </a:xfrm>
        </p:spPr>
        <p:txBody>
          <a:bodyPr>
            <a:normAutofit/>
          </a:bodyPr>
          <a:lstStyle/>
          <a:p>
            <a:r>
              <a:rPr lang="en-US" sz="2800" b="0" dirty="0"/>
              <a:t>Health impact analysis</a:t>
            </a:r>
          </a:p>
          <a:p>
            <a:r>
              <a:rPr lang="en-US" sz="2800" b="0" dirty="0"/>
              <a:t>Total time spent walking + speeds</a:t>
            </a:r>
          </a:p>
          <a:p>
            <a:r>
              <a:rPr lang="en-US" sz="2800" b="0" dirty="0"/>
              <a:t>Physical activity budgets</a:t>
            </a:r>
          </a:p>
          <a:p>
            <a:r>
              <a:rPr lang="en-US" sz="2800" b="0" dirty="0"/>
              <a:t>Crash risk exposure</a:t>
            </a:r>
          </a:p>
          <a:p>
            <a:r>
              <a:rPr lang="en-US" sz="2800" b="0" dirty="0"/>
              <a:t>Pollutant exposure</a:t>
            </a:r>
          </a:p>
          <a:p>
            <a:r>
              <a:rPr lang="en-US" sz="2800" b="0" dirty="0"/>
              <a:t>Feedback into life expectancy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5376" y="5478715"/>
            <a:ext cx="5480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Woodcock J, </a:t>
            </a:r>
            <a:r>
              <a:rPr lang="en-US" sz="1200" dirty="0" err="1"/>
              <a:t>Givoni</a:t>
            </a:r>
            <a:r>
              <a:rPr lang="en-US" sz="1200" dirty="0"/>
              <a:t> M, Morgan AS. Health Impact Modelling of Active Travel Visions for England and Wales Using an Integrated Transport and Health Impact Modelling Tool (ITHIM). </a:t>
            </a:r>
            <a:r>
              <a:rPr lang="en-US" sz="1200" dirty="0" err="1"/>
              <a:t>Barengo</a:t>
            </a:r>
            <a:r>
              <a:rPr lang="en-US" sz="1200" dirty="0"/>
              <a:t> NC, ed. </a:t>
            </a:r>
            <a:r>
              <a:rPr lang="en-US" sz="1200" dirty="0" err="1"/>
              <a:t>PLoS</a:t>
            </a:r>
            <a:r>
              <a:rPr lang="en-US" sz="1200" dirty="0"/>
              <a:t> ONE. 2013;8(1):e51462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AB3CB6-6A3A-44B7-8019-F683EF82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64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3645"/>
            <a:ext cx="8229600" cy="48585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Pedestrian Environment</a:t>
            </a:r>
          </a:p>
          <a:p>
            <a:pPr lvl="1"/>
            <a:r>
              <a:rPr lang="en-US" b="0" dirty="0"/>
              <a:t>Policy Sensitivity &amp; Forecasting  </a:t>
            </a:r>
          </a:p>
          <a:p>
            <a:r>
              <a:rPr lang="en-US" dirty="0"/>
              <a:t>Integration with ABM</a:t>
            </a:r>
          </a:p>
          <a:p>
            <a:r>
              <a:rPr lang="en-US" dirty="0"/>
              <a:t>Trip Generation </a:t>
            </a:r>
          </a:p>
          <a:p>
            <a:pPr lvl="1"/>
            <a:r>
              <a:rPr lang="en-US" b="0" dirty="0"/>
              <a:t>Multinomial Logit model</a:t>
            </a:r>
          </a:p>
          <a:p>
            <a:r>
              <a:rPr lang="en-US" dirty="0"/>
              <a:t>Pedestrian mode choice</a:t>
            </a:r>
          </a:p>
          <a:p>
            <a:pPr lvl="1"/>
            <a:r>
              <a:rPr lang="en-US" b="0" dirty="0"/>
              <a:t>Feedbacks to trip generation &amp; destination choice</a:t>
            </a:r>
          </a:p>
          <a:p>
            <a:pPr lvl="1"/>
            <a:r>
              <a:rPr lang="en-US" b="0" dirty="0"/>
              <a:t>Better representation of attributes of other modes</a:t>
            </a:r>
          </a:p>
          <a:p>
            <a:r>
              <a:rPr lang="en-US" dirty="0"/>
              <a:t>Destination Choice </a:t>
            </a:r>
          </a:p>
          <a:p>
            <a:pPr lvl="1"/>
            <a:r>
              <a:rPr lang="en-US" b="0" dirty="0"/>
              <a:t>Explore non-linear effects &amp; other interactions</a:t>
            </a:r>
          </a:p>
          <a:p>
            <a:r>
              <a:rPr lang="en-US" dirty="0"/>
              <a:t>Route choices or potential pathways</a:t>
            </a:r>
          </a:p>
          <a:p>
            <a:pPr lvl="1"/>
            <a:r>
              <a:rPr lang="en-US" b="0" dirty="0"/>
              <a:t>Need fundamental research to improve understanding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182" y="1139734"/>
            <a:ext cx="2254817" cy="22602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D0E96-94FD-4C1E-9BEB-4C3F6630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44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0A47-0A31-4FD1-998D-761BFEC9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@ PSU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50F81-E12B-4387-A3E8-E2EB54DC1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73" y="1279524"/>
            <a:ext cx="6697382" cy="47864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0" dirty="0"/>
              <a:t>8 transport faculty in Civil Engineering &amp; Urban Studies &amp; Planning</a:t>
            </a:r>
          </a:p>
          <a:p>
            <a:pPr marL="0" indent="0">
              <a:buNone/>
            </a:pPr>
            <a:r>
              <a:rPr lang="en-US" sz="2600" b="0" dirty="0"/>
              <a:t>Transportation Research &amp; Education Center (TREC) administers:</a:t>
            </a:r>
          </a:p>
          <a:p>
            <a:pPr marL="231775" lvl="1" indent="-231775">
              <a:spcBef>
                <a:spcPts val="1200"/>
              </a:spcBef>
              <a:spcAft>
                <a:spcPts val="600"/>
              </a:spcAft>
            </a:pPr>
            <a:r>
              <a:rPr lang="en-US" sz="2000" b="0" dirty="0"/>
              <a:t>The National Institute for Transportation &amp; Communities, one of 5 centers funded by  U.S. Department of Transportation. Focus on improving mobility of people and goods to build strong communities.</a:t>
            </a:r>
          </a:p>
          <a:p>
            <a:pPr marL="231775" lvl="1" indent="-231775">
              <a:spcBef>
                <a:spcPts val="1200"/>
              </a:spcBef>
              <a:spcAft>
                <a:spcPts val="600"/>
              </a:spcAft>
            </a:pPr>
            <a:r>
              <a:rPr lang="en-US" sz="2000" b="0" dirty="0"/>
              <a:t>The Initiative for Bicycle and Pedestrian Innovation, which shares active transportation insight with professionals and educators. </a:t>
            </a:r>
          </a:p>
          <a:p>
            <a:pPr marL="231775" lvl="1" indent="-231775">
              <a:spcBef>
                <a:spcPts val="1200"/>
              </a:spcBef>
              <a:spcAft>
                <a:spcPts val="600"/>
              </a:spcAft>
            </a:pPr>
            <a:r>
              <a:rPr lang="en-US" sz="2000" b="0" dirty="0"/>
              <a:t>TREC hosts weekly transportation seminars and offers live and archived streaming: </a:t>
            </a:r>
            <a:r>
              <a:rPr lang="en-US" sz="2000" b="0" dirty="0">
                <a:hlinkClick r:id="rId2"/>
              </a:rPr>
              <a:t>http://trec.pdx.edu/professional-development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31683-8951-4AB4-9618-2BAFB0EC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AA2D55-1082-4DB6-A89C-3E7BA4199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46" y="5007355"/>
            <a:ext cx="2133600" cy="732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83E4EF-C900-453A-B8B6-65C1B11D5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45" y="3420181"/>
            <a:ext cx="2374854" cy="970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9DE665-4B78-4493-ABEB-96ABE7072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746" y="1312759"/>
            <a:ext cx="2229853" cy="1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C9E6ED-38E6-4014-B490-240CFA7E0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0" t="8154" r="13059" b="14312"/>
          <a:stretch/>
        </p:blipFill>
        <p:spPr>
          <a:xfrm>
            <a:off x="5460642" y="4087376"/>
            <a:ext cx="3683358" cy="1986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2F5D1-2CDA-4600-A841-90191226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7FED7-ABBA-45E8-85F7-066B2119B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68" y="1371600"/>
            <a:ext cx="5653826" cy="4572000"/>
          </a:xfrm>
        </p:spPr>
        <p:txBody>
          <a:bodyPr>
            <a:normAutofit/>
          </a:bodyPr>
          <a:lstStyle/>
          <a:p>
            <a:r>
              <a:rPr lang="en-US" sz="2800" b="0" dirty="0"/>
              <a:t>Fellowship at Technical University of Munich</a:t>
            </a:r>
          </a:p>
          <a:p>
            <a:r>
              <a:rPr lang="en-US" sz="2800" b="0" dirty="0"/>
              <a:t>Collaborate with Dr. Rolf Moeckel</a:t>
            </a:r>
          </a:p>
          <a:p>
            <a:r>
              <a:rPr lang="en-US" sz="2800" b="0" dirty="0"/>
              <a:t>Incorporate pedestrians into regional integrated land use – transport model </a:t>
            </a:r>
          </a:p>
          <a:p>
            <a:r>
              <a:rPr lang="en-US" sz="2800" b="0" dirty="0"/>
              <a:t>Link to health assessment models</a:t>
            </a:r>
          </a:p>
          <a:p>
            <a:r>
              <a:rPr lang="en-US" sz="2800" b="0" dirty="0"/>
              <a:t>Recruiting funded PhD student (now!)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C16ED-BD30-4CAC-9EED-6A89F828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8D7F7-970F-40E8-AD22-F5846979D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873" y="1178937"/>
            <a:ext cx="2665927" cy="28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49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0918"/>
            <a:ext cx="8467859" cy="45720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9600" dirty="0"/>
              <a:t>Kelly J. Clifton  </a:t>
            </a:r>
          </a:p>
          <a:p>
            <a:pPr>
              <a:buNone/>
            </a:pPr>
            <a:r>
              <a:rPr lang="en-US" sz="9600" dirty="0"/>
              <a:t>kclifton@pdx.edu  http://kellyjclifton.com</a:t>
            </a:r>
          </a:p>
          <a:p>
            <a:pPr>
              <a:buNone/>
            </a:pPr>
            <a:endParaRPr lang="en-US" sz="4900" dirty="0"/>
          </a:p>
          <a:p>
            <a:pPr>
              <a:buNone/>
            </a:pPr>
            <a:r>
              <a:rPr lang="en-US" sz="9600" dirty="0"/>
              <a:t>Project info &amp; reports:</a:t>
            </a:r>
          </a:p>
          <a:p>
            <a:pPr>
              <a:buNone/>
            </a:pPr>
            <a:r>
              <a:rPr lang="en-US" sz="6400" dirty="0">
                <a:hlinkClick r:id="rId2"/>
              </a:rPr>
              <a:t>http://trec.pdx.edu/research/project/</a:t>
            </a:r>
            <a:r>
              <a:rPr lang="en-US" sz="6400" dirty="0">
                <a:latin typeface="+mj-lt"/>
                <a:hlinkClick r:id="rId2"/>
              </a:rPr>
              <a:t>510</a:t>
            </a:r>
            <a:r>
              <a:rPr lang="en-US" sz="6400" dirty="0">
                <a:hlinkClick r:id="rId2"/>
              </a:rPr>
              <a:t> </a:t>
            </a:r>
            <a:endParaRPr lang="en-US" sz="6400" dirty="0"/>
          </a:p>
          <a:p>
            <a:pPr>
              <a:buNone/>
            </a:pPr>
            <a:r>
              <a:rPr lang="en-US" sz="6400" dirty="0">
                <a:hlinkClick r:id="rId3"/>
              </a:rPr>
              <a:t>http://trec.pdx.edu/research/project/</a:t>
            </a:r>
            <a:r>
              <a:rPr lang="en-US" sz="6400" dirty="0">
                <a:latin typeface="+mj-lt"/>
                <a:hlinkClick r:id="rId3"/>
              </a:rPr>
              <a:t>677</a:t>
            </a:r>
            <a:endParaRPr lang="en-US" sz="6400" dirty="0">
              <a:latin typeface="+mj-lt"/>
            </a:endParaRPr>
          </a:p>
          <a:p>
            <a:pPr>
              <a:buNone/>
            </a:pPr>
            <a:endParaRPr lang="en-US" sz="6400" dirty="0"/>
          </a:p>
          <a:p>
            <a:pPr>
              <a:buNone/>
            </a:pPr>
            <a:r>
              <a:rPr lang="en-US" sz="6400" dirty="0"/>
              <a:t>Singleton, P. A., Schneider, R. J., Muhs, C. D., &amp; Clifton, K. J. (2014). “The Pedestrian Index of the Environment (PIE): Representing the Walking Environment in Planning Applications,” </a:t>
            </a:r>
            <a:r>
              <a:rPr lang="en-US" sz="6400" i="1" dirty="0"/>
              <a:t>Proceedings of the 93rd Annual Meeting of the Transportation Research Board</a:t>
            </a:r>
            <a:r>
              <a:rPr lang="en-US" sz="6400" dirty="0"/>
              <a:t>, 2014.</a:t>
            </a:r>
          </a:p>
          <a:p>
            <a:pPr>
              <a:buNone/>
            </a:pPr>
            <a:endParaRPr lang="en-US" sz="6400" dirty="0"/>
          </a:p>
          <a:p>
            <a:pPr>
              <a:buNone/>
            </a:pPr>
            <a:r>
              <a:rPr lang="en-US" sz="6400" dirty="0"/>
              <a:t>Clifton, K. J., Singleton, P. A., Muhs, C. D., &amp; Schneider, R. J. 2016. “Representing pedestrian activity in travel demand models: Framework and applications”, </a:t>
            </a:r>
            <a:r>
              <a:rPr lang="en-US" sz="6400" i="1" dirty="0"/>
              <a:t>Journal of Transport Geography, </a:t>
            </a:r>
            <a:r>
              <a:rPr lang="en-US" sz="6400" dirty="0"/>
              <a:t>Vol. 52:111-122.</a:t>
            </a:r>
            <a:r>
              <a:rPr lang="en-US" sz="6400" i="1" dirty="0"/>
              <a:t> </a:t>
            </a:r>
            <a:r>
              <a:rPr lang="en-US" sz="6400" u="sng" dirty="0">
                <a:hlinkClick r:id="rId4"/>
              </a:rPr>
              <a:t>http://dx.doi.org/10.1016/j.jtrangeo.2016.03.009</a:t>
            </a:r>
            <a:r>
              <a:rPr lang="en-US" sz="6400" dirty="0"/>
              <a:t>.</a:t>
            </a:r>
          </a:p>
          <a:p>
            <a:pPr>
              <a:buNone/>
            </a:pPr>
            <a:endParaRPr lang="en-US" sz="6400" dirty="0"/>
          </a:p>
          <a:p>
            <a:pPr>
              <a:buNone/>
            </a:pPr>
            <a:r>
              <a:rPr lang="en-US" sz="6400" dirty="0"/>
              <a:t>Clifton, K. J., Singleton, P. A., Muhs, C. D., &amp; Schneider, R. J. 2016. “Development of destination choice models for pedestrian travel”, </a:t>
            </a:r>
            <a:r>
              <a:rPr lang="en-US" sz="6400" i="1" dirty="0"/>
              <a:t>Transportation Research Part A</a:t>
            </a:r>
            <a:r>
              <a:rPr lang="en-US" sz="6400" dirty="0"/>
              <a:t>, 94: 255-265</a:t>
            </a:r>
          </a:p>
          <a:p>
            <a:pPr>
              <a:buNone/>
            </a:pPr>
            <a:endParaRPr lang="en-US" sz="4900" dirty="0"/>
          </a:p>
          <a:p>
            <a:pPr>
              <a:buNone/>
            </a:pPr>
            <a:endParaRPr lang="en-US" sz="4900" dirty="0"/>
          </a:p>
          <a:p>
            <a:pPr>
              <a:buNone/>
              <a:tabLst>
                <a:tab pos="8001000" algn="r"/>
              </a:tabLst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C6A81-B977-426B-A850-35D320D2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51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E4DC4-C7B0-4477-A59C-90900C20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Research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862ED-3200-44AB-B3A7-0E11BAF8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5403" y="1403797"/>
            <a:ext cx="5518597" cy="47136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0" dirty="0"/>
              <a:t>Travel behavior &amp; built environment</a:t>
            </a:r>
          </a:p>
          <a:p>
            <a:pPr lvl="1"/>
            <a:r>
              <a:rPr lang="en-US" b="0" dirty="0"/>
              <a:t>Residential Location</a:t>
            </a:r>
          </a:p>
          <a:p>
            <a:pPr lvl="1"/>
            <a:r>
              <a:rPr lang="en-US" b="0" dirty="0"/>
              <a:t>Active travel</a:t>
            </a:r>
          </a:p>
          <a:p>
            <a:pPr lvl="1"/>
            <a:r>
              <a:rPr lang="en-US" b="0" dirty="0"/>
              <a:t>Planning applications &amp; modelling tools</a:t>
            </a:r>
          </a:p>
          <a:p>
            <a:pPr lvl="1"/>
            <a:r>
              <a:rPr lang="en-US" b="0" dirty="0"/>
              <a:t>Behavioral theory</a:t>
            </a:r>
          </a:p>
          <a:p>
            <a:pPr lvl="1"/>
            <a:r>
              <a:rPr lang="en-US" b="0" dirty="0"/>
              <a:t>Smart cities applications</a:t>
            </a:r>
          </a:p>
          <a:p>
            <a:pPr lvl="1"/>
            <a:r>
              <a:rPr lang="en-US" b="0" dirty="0"/>
              <a:t>Equity</a:t>
            </a:r>
          </a:p>
          <a:p>
            <a:pPr lvl="1"/>
            <a:r>
              <a:rPr lang="en-US" b="0" dirty="0"/>
              <a:t>Assessing transport impacts of new development</a:t>
            </a:r>
          </a:p>
          <a:p>
            <a:pPr lvl="1"/>
            <a:r>
              <a:rPr lang="en-US" b="0" dirty="0"/>
              <a:t>Data collection methods</a:t>
            </a:r>
          </a:p>
          <a:p>
            <a:pPr marL="457200" lvl="1" indent="0">
              <a:buNone/>
            </a:pPr>
            <a:endParaRPr lang="en-US" b="0" dirty="0"/>
          </a:p>
          <a:p>
            <a:pPr marL="57150" indent="0">
              <a:buNone/>
            </a:pPr>
            <a:r>
              <a:rPr lang="en-US" b="0" dirty="0"/>
              <a:t>http://kellyjclifton.com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346EA-4B16-4B88-8BB9-5531B00F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F3BF6-60DB-4823-A757-70E89FACA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r="27249"/>
          <a:stretch/>
        </p:blipFill>
        <p:spPr>
          <a:xfrm>
            <a:off x="186747" y="1677473"/>
            <a:ext cx="3329186" cy="41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1CF54B-057C-4407-9B04-F840292A1D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/>
          <a:stretch/>
        </p:blipFill>
        <p:spPr>
          <a:xfrm>
            <a:off x="5026171" y="1667814"/>
            <a:ext cx="4010505" cy="3831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8E732-6B31-416B-9C8A-2E8DD90C3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F41CD-3ACF-4466-AAA4-F43DAADF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F195F7-D8A8-47E3-90E9-15F6EEA66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138" y="1384478"/>
            <a:ext cx="5170868" cy="4572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0" dirty="0"/>
              <a:t>A Framework For Integrating Pedestrians into Travel Demand Models</a:t>
            </a:r>
          </a:p>
          <a:p>
            <a:r>
              <a:rPr lang="en-US" b="0" dirty="0"/>
              <a:t>Policy &amp; planning context</a:t>
            </a:r>
          </a:p>
          <a:p>
            <a:r>
              <a:rPr lang="en-US" b="0" dirty="0"/>
              <a:t>MoPeD – Model of Pedestrian Demand</a:t>
            </a:r>
          </a:p>
          <a:p>
            <a:r>
              <a:rPr lang="en-US" b="0" dirty="0"/>
              <a:t>Opportunities &amp; challenges</a:t>
            </a:r>
          </a:p>
          <a:p>
            <a:pPr lvl="1"/>
            <a:r>
              <a:rPr lang="en-US" b="0" dirty="0"/>
              <a:t>Behavioral research</a:t>
            </a:r>
          </a:p>
          <a:p>
            <a:pPr lvl="1"/>
            <a:r>
              <a:rPr lang="en-US" b="0" dirty="0"/>
              <a:t>Data &amp; models</a:t>
            </a:r>
          </a:p>
          <a:p>
            <a:r>
              <a:rPr lang="en-US" b="0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521519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B4442B-9419-4AAA-A476-64088FC8A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2"/>
            <a:ext cx="4467873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Policy &amp; </a:t>
            </a:r>
            <a:br>
              <a:rPr lang="en-US" dirty="0"/>
            </a:br>
            <a:r>
              <a:rPr lang="en-US" dirty="0"/>
              <a:t>planning 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293A4-0D38-4B32-BB2D-8A3907238C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AB3547-BED4-4203-AD40-42374036E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98"/>
          <a:stretch/>
        </p:blipFill>
        <p:spPr>
          <a:xfrm>
            <a:off x="5190186" y="322295"/>
            <a:ext cx="3500235" cy="63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98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91115" y="1429555"/>
            <a:ext cx="4185635" cy="479051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Pedestrian investments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dirty="0"/>
              <a:t>Mode shifts</a:t>
            </a:r>
          </a:p>
          <a:p>
            <a:pPr marL="0" indent="0">
              <a:buNone/>
            </a:pPr>
            <a:endParaRPr lang="en-US" sz="4600" dirty="0"/>
          </a:p>
          <a:p>
            <a:pPr marL="0" indent="0">
              <a:buNone/>
            </a:pPr>
            <a:r>
              <a:rPr lang="en-US" dirty="0"/>
              <a:t>Greenhouse gas emissions</a:t>
            </a:r>
          </a:p>
          <a:p>
            <a:pPr marL="0" indent="0">
              <a:buNone/>
            </a:pPr>
            <a:endParaRPr lang="en-US" sz="4600" dirty="0"/>
          </a:p>
          <a:p>
            <a:pPr marL="0" indent="0">
              <a:buNone/>
            </a:pPr>
            <a:r>
              <a:rPr lang="en-US" dirty="0"/>
              <a:t>Health &amp; safety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dirty="0"/>
              <a:t>Transit access/egress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New research opportunities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model pedestrians?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7200" y="1244744"/>
            <a:ext cx="730497" cy="4859418"/>
            <a:chOff x="401391" y="1334896"/>
            <a:chExt cx="730497" cy="4859418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461632" y="3256734"/>
              <a:ext cx="670256" cy="338951"/>
              <a:chOff x="407193" y="2885282"/>
              <a:chExt cx="664224" cy="3359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08000" y="2992582"/>
                <a:ext cx="143164" cy="14316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64898" y="3014663"/>
                <a:ext cx="206519" cy="2065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23888" y="2885282"/>
                <a:ext cx="323489" cy="3234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07193" y="3064164"/>
                <a:ext cx="157018" cy="15701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85702" y="3117922"/>
                <a:ext cx="482455" cy="1032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</a:t>
                </a: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61" y="1334896"/>
              <a:ext cx="355989" cy="63911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29" y="4029118"/>
              <a:ext cx="481885" cy="48188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1" y="5692886"/>
              <a:ext cx="385609" cy="50142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3" y="2328428"/>
              <a:ext cx="550681" cy="4606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91" y="4704498"/>
              <a:ext cx="730497" cy="73049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B0C5808-0A2C-4DA0-B817-7C5FDDFD1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0490" y="2156514"/>
            <a:ext cx="3652837" cy="282308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E5DE3-B0E7-4569-9C3A-1DFAC926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50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Practice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172200"/>
            <a:ext cx="914400" cy="685800"/>
          </a:xfrm>
        </p:spPr>
        <p:txBody>
          <a:bodyPr/>
          <a:lstStyle/>
          <a:p>
            <a:fld id="{B6F15528-21DE-4FAA-801E-634DDDAF4B2B}" type="slidenum">
              <a:rPr lang="en-US" b="0" kern="0">
                <a:solidFill>
                  <a:sysClr val="windowText" lastClr="000000"/>
                </a:solidFill>
              </a:rPr>
              <a:pPr/>
              <a:t>9</a:t>
            </a:fld>
            <a:endParaRPr lang="en-US" b="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943600" y="2057400"/>
            <a:ext cx="2743200" cy="3657600"/>
            <a:chOff x="5943600" y="2057400"/>
            <a:chExt cx="2743200" cy="3657600"/>
          </a:xfrm>
        </p:grpSpPr>
        <p:sp>
          <p:nvSpPr>
            <p:cNvPr id="6" name="Rectangle 5"/>
            <p:cNvSpPr/>
            <p:nvPr/>
          </p:nvSpPr>
          <p:spPr>
            <a:xfrm>
              <a:off x="5943600" y="2971800"/>
              <a:ext cx="2743200" cy="685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57200" algn="l"/>
                </a:tabLst>
              </a:pPr>
              <a:r>
                <a:rPr lang="en-US" sz="2800" b="1" kern="0" dirty="0">
                  <a:solidFill>
                    <a:sysClr val="windowText" lastClr="000000"/>
                  </a:solidFill>
                  <a:latin typeface="+mj-lt"/>
                </a:rPr>
                <a:t>1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Corbel" pitchFamily="34" charset="0"/>
                </a:rPr>
                <a:t>. 	Generation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43600" y="3657600"/>
              <a:ext cx="2743200" cy="685800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57200" algn="l"/>
                </a:tabLst>
              </a:pPr>
              <a:r>
                <a:rPr lang="en-US" sz="2800" b="1" kern="0" dirty="0">
                  <a:solidFill>
                    <a:sysClr val="windowText" lastClr="000000"/>
                  </a:solidFill>
                  <a:latin typeface="+mj-lt"/>
                </a:rPr>
                <a:t>2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Corbel" pitchFamily="34" charset="0"/>
                </a:rPr>
                <a:t>. 	Distribution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943600" y="4343400"/>
              <a:ext cx="2743200" cy="685800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57200" algn="l"/>
                </a:tabLst>
              </a:pPr>
              <a:r>
                <a:rPr lang="en-US" sz="2800" b="1" kern="0" dirty="0">
                  <a:solidFill>
                    <a:sysClr val="windowText" lastClr="000000"/>
                  </a:solidFill>
                  <a:latin typeface="+mj-lt"/>
                </a:rPr>
                <a:t>3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Corbel" pitchFamily="34" charset="0"/>
                </a:rPr>
                <a:t>. 	Mode choice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43600" y="5029200"/>
              <a:ext cx="2743200" cy="685800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57200" algn="l"/>
                </a:tabLst>
              </a:pPr>
              <a:r>
                <a:rPr lang="en-US" sz="2800" b="1" kern="0" dirty="0">
                  <a:solidFill>
                    <a:sysClr val="windowText" lastClr="000000"/>
                  </a:solidFill>
                  <a:latin typeface="+mj-lt"/>
                </a:rPr>
                <a:t>4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Corbel" pitchFamily="34" charset="0"/>
                </a:rPr>
                <a:t>. 	Assignment</a:t>
              </a: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943600" y="2057400"/>
              <a:ext cx="2743200" cy="914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>
                  <a:latin typeface="Corbel" pitchFamily="34" charset="0"/>
                </a:rPr>
                <a:t>Trip-based model sequence</a:t>
              </a:r>
            </a:p>
          </p:txBody>
        </p:sp>
      </p:grp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u="sng" dirty="0"/>
              <a:t>How do travel models estimate walking?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5897882"/>
            <a:ext cx="861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Source</a:t>
            </a:r>
            <a:r>
              <a:rPr lang="en-US" sz="1200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: 	Singleton, P. A., &amp; Clifton, K. J. (</a:t>
            </a:r>
            <a:r>
              <a:rPr lang="en-US" sz="1200" kern="0" dirty="0">
                <a:solidFill>
                  <a:sysClr val="windowText" lastClr="000000"/>
                </a:solidFill>
                <a:latin typeface="+mj-lt"/>
              </a:rPr>
              <a:t>2013</a:t>
            </a:r>
            <a:r>
              <a:rPr lang="en-US" sz="1200" kern="0" dirty="0">
                <a:solidFill>
                  <a:sysClr val="windowText" lastClr="000000"/>
                </a:solidFill>
                <a:latin typeface="Corbel" panose="020B0503020204020204" pitchFamily="34" charset="0"/>
              </a:rPr>
              <a:t>). Pedestrians in regional travel demand forecasting models: State-of-the-practice.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2057400"/>
            <a:ext cx="52578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dirty="0"/>
              <a:t>Among </a:t>
            </a:r>
            <a:r>
              <a:rPr lang="en-US" b="0" dirty="0">
                <a:latin typeface="+mj-lt"/>
              </a:rPr>
              <a:t>48</a:t>
            </a:r>
            <a:r>
              <a:rPr lang="en-US" b="0" dirty="0"/>
              <a:t> large MPOs in US: </a:t>
            </a:r>
          </a:p>
          <a:p>
            <a:pPr marL="0" indent="0">
              <a:buNone/>
            </a:pPr>
            <a:endParaRPr lang="en-US" sz="1100" b="0" dirty="0"/>
          </a:p>
          <a:p>
            <a:pPr lvl="1"/>
            <a:r>
              <a:rPr lang="en-US" b="0" dirty="0">
                <a:latin typeface="+mj-lt"/>
              </a:rPr>
              <a:t>38</a:t>
            </a:r>
            <a:r>
              <a:rPr lang="en-US" b="0" dirty="0"/>
              <a:t>% did not estimate walking</a:t>
            </a:r>
          </a:p>
          <a:p>
            <a:pPr lvl="1"/>
            <a:r>
              <a:rPr lang="en-US" b="0" dirty="0">
                <a:latin typeface="+mj-lt"/>
              </a:rPr>
              <a:t>33</a:t>
            </a:r>
            <a:r>
              <a:rPr lang="en-US" b="0" dirty="0"/>
              <a:t>% estimated non-motorized (walking + bicycling) travel</a:t>
            </a:r>
          </a:p>
          <a:p>
            <a:pPr lvl="1"/>
            <a:r>
              <a:rPr lang="en-US" b="0" dirty="0">
                <a:latin typeface="+mj-lt"/>
              </a:rPr>
              <a:t>29</a:t>
            </a:r>
            <a:r>
              <a:rPr lang="en-US" b="0" dirty="0"/>
              <a:t>% estimated walking</a:t>
            </a:r>
          </a:p>
          <a:p>
            <a:pPr lvl="1"/>
            <a:endParaRPr lang="en-US" b="0" dirty="0"/>
          </a:p>
          <a:p>
            <a:pPr marL="0" indent="0">
              <a:buNone/>
            </a:pPr>
            <a:r>
              <a:rPr lang="en-US" b="0" dirty="0"/>
              <a:t>Lacking pedestrian built environment measures &amp; small spatial units</a:t>
            </a:r>
          </a:p>
        </p:txBody>
      </p:sp>
    </p:spTree>
    <p:extLst>
      <p:ext uri="{BB962C8B-B14F-4D97-AF65-F5344CB8AC3E}">
        <p14:creationId xmlns:p14="http://schemas.microsoft.com/office/powerpoint/2010/main" val="39830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2470</TotalTime>
  <Words>1464</Words>
  <Application>Microsoft Office PowerPoint</Application>
  <PresentationFormat>On-screen Show (4:3)</PresentationFormat>
  <Paragraphs>381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Corbel</vt:lpstr>
      <vt:lpstr>Georgia</vt:lpstr>
      <vt:lpstr>Times New Roman</vt:lpstr>
      <vt:lpstr>Verdana</vt:lpstr>
      <vt:lpstr>Wingdings</vt:lpstr>
      <vt:lpstr>1_Office Theme</vt:lpstr>
      <vt:lpstr> A Framework For Integrating Pedestrians into Travel Demand Models</vt:lpstr>
      <vt:lpstr>Portland, Oregon, USA</vt:lpstr>
      <vt:lpstr>Portland, Oregon</vt:lpstr>
      <vt:lpstr>Transportation @ PSU</vt:lpstr>
      <vt:lpstr>My Research Group</vt:lpstr>
      <vt:lpstr>Outline</vt:lpstr>
      <vt:lpstr>Policy &amp;  planning Context</vt:lpstr>
      <vt:lpstr>Why model pedestrians?</vt:lpstr>
      <vt:lpstr>State of the Practice</vt:lpstr>
      <vt:lpstr>Incorporating pedestrians</vt:lpstr>
      <vt:lpstr>Incorporating pedestrians</vt:lpstr>
      <vt:lpstr>Model of Pedestrian Demand  Moped</vt:lpstr>
      <vt:lpstr>Project overview</vt:lpstr>
      <vt:lpstr>New MoPeD method</vt:lpstr>
      <vt:lpstr>Contributions</vt:lpstr>
      <vt:lpstr>   Pedestrian analysis zones</vt:lpstr>
      <vt:lpstr>   Pedestrian environment</vt:lpstr>
      <vt:lpstr>PowerPoint Presentation</vt:lpstr>
      <vt:lpstr>      Trip Generation</vt:lpstr>
      <vt:lpstr>      Trip Generation</vt:lpstr>
      <vt:lpstr>PowerPoint Presentation</vt:lpstr>
      <vt:lpstr>      Walk mode split</vt:lpstr>
      <vt:lpstr>      Walk mode split</vt:lpstr>
      <vt:lpstr>PowerPoint Presentation</vt:lpstr>
      <vt:lpstr>      Walk model application</vt:lpstr>
      <vt:lpstr>      Destination choice</vt:lpstr>
      <vt:lpstr>      Destination choice</vt:lpstr>
      <vt:lpstr>      Destination choice</vt:lpstr>
      <vt:lpstr> Destination Choice</vt:lpstr>
      <vt:lpstr> Destination Choice</vt:lpstr>
      <vt:lpstr>Opportunities &amp; challenges Behavioral research/data/methods </vt:lpstr>
      <vt:lpstr>Behavioral research</vt:lpstr>
      <vt:lpstr>Behavioral Research</vt:lpstr>
      <vt:lpstr>Spatial/Temporal Scale </vt:lpstr>
      <vt:lpstr>Walking Behavior</vt:lpstr>
      <vt:lpstr>Built environment </vt:lpstr>
      <vt:lpstr>Networks</vt:lpstr>
      <vt:lpstr>Link to Health Outcomes</vt:lpstr>
      <vt:lpstr>Future directions</vt:lpstr>
      <vt:lpstr>Future directions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Incorporating nonmotorized modes</dc:title>
  <dc:creator>Kelly Clifton</dc:creator>
  <cp:lastModifiedBy>Kelly Clifton</cp:lastModifiedBy>
  <cp:revision>121</cp:revision>
  <dcterms:created xsi:type="dcterms:W3CDTF">2016-10-29T23:27:40Z</dcterms:created>
  <dcterms:modified xsi:type="dcterms:W3CDTF">2017-07-13T23:24:31Z</dcterms:modified>
</cp:coreProperties>
</file>